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86" r:id="rId1"/>
    <p:sldMasterId id="2147484117" r:id="rId2"/>
    <p:sldMasterId id="2147484141" r:id="rId3"/>
    <p:sldMasterId id="2147484165" r:id="rId4"/>
    <p:sldMasterId id="2147484189" r:id="rId5"/>
    <p:sldMasterId id="2147484224" r:id="rId6"/>
    <p:sldMasterId id="2147484228" r:id="rId7"/>
    <p:sldMasterId id="2147484252" r:id="rId8"/>
  </p:sldMasterIdLst>
  <p:notesMasterIdLst>
    <p:notesMasterId r:id="rId75"/>
  </p:notesMasterIdLst>
  <p:sldIdLst>
    <p:sldId id="299" r:id="rId9"/>
    <p:sldId id="304" r:id="rId10"/>
    <p:sldId id="389" r:id="rId11"/>
    <p:sldId id="390" r:id="rId12"/>
    <p:sldId id="391" r:id="rId13"/>
    <p:sldId id="396" r:id="rId14"/>
    <p:sldId id="397" r:id="rId15"/>
    <p:sldId id="392" r:id="rId16"/>
    <p:sldId id="393" r:id="rId17"/>
    <p:sldId id="394" r:id="rId18"/>
    <p:sldId id="256" r:id="rId19"/>
    <p:sldId id="257" r:id="rId20"/>
    <p:sldId id="404" r:id="rId21"/>
    <p:sldId id="258" r:id="rId22"/>
    <p:sldId id="261" r:id="rId23"/>
    <p:sldId id="259" r:id="rId24"/>
    <p:sldId id="260" r:id="rId25"/>
    <p:sldId id="262" r:id="rId26"/>
    <p:sldId id="268" r:id="rId27"/>
    <p:sldId id="264" r:id="rId28"/>
    <p:sldId id="265" r:id="rId29"/>
    <p:sldId id="266" r:id="rId30"/>
    <p:sldId id="267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346" r:id="rId46"/>
    <p:sldId id="359" r:id="rId47"/>
    <p:sldId id="357" r:id="rId48"/>
    <p:sldId id="360" r:id="rId49"/>
    <p:sldId id="363" r:id="rId50"/>
    <p:sldId id="364" r:id="rId51"/>
    <p:sldId id="365" r:id="rId52"/>
    <p:sldId id="366" r:id="rId53"/>
    <p:sldId id="367" r:id="rId54"/>
    <p:sldId id="263" r:id="rId55"/>
    <p:sldId id="368" r:id="rId56"/>
    <p:sldId id="369" r:id="rId57"/>
    <p:sldId id="370" r:id="rId58"/>
    <p:sldId id="371" r:id="rId59"/>
    <p:sldId id="372" r:id="rId60"/>
    <p:sldId id="373" r:id="rId61"/>
    <p:sldId id="374" r:id="rId62"/>
    <p:sldId id="375" r:id="rId63"/>
    <p:sldId id="377" r:id="rId64"/>
    <p:sldId id="398" r:id="rId65"/>
    <p:sldId id="399" r:id="rId66"/>
    <p:sldId id="400" r:id="rId67"/>
    <p:sldId id="401" r:id="rId68"/>
    <p:sldId id="402" r:id="rId69"/>
    <p:sldId id="403" r:id="rId70"/>
    <p:sldId id="384" r:id="rId71"/>
    <p:sldId id="385" r:id="rId72"/>
    <p:sldId id="386" r:id="rId73"/>
    <p:sldId id="387" r:id="rId7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70"/>
    <p:restoredTop sz="94667"/>
  </p:normalViewPr>
  <p:slideViewPr>
    <p:cSldViewPr snapToGrid="0" snapToObjects="1">
      <p:cViewPr varScale="1">
        <p:scale>
          <a:sx n="61" d="100"/>
          <a:sy n="61" d="100"/>
        </p:scale>
        <p:origin x="-139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slide" Target="slides/slide66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02-47A1-A53F-3BC02D7B3B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02-47A1-A53F-3BC02D7B3B4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102-47A1-A53F-3BC02D7B3B4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102-47A1-A53F-3BC02D7B3B4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102-47A1-A53F-3BC02D7B3B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39842560"/>
        <c:axId val="117375552"/>
      </c:barChart>
      <c:catAx>
        <c:axId val="1398425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7375552"/>
        <c:crosses val="autoZero"/>
        <c:auto val="1"/>
        <c:lblAlgn val="ctr"/>
        <c:lblOffset val="100"/>
        <c:noMultiLvlLbl val="0"/>
      </c:catAx>
      <c:valAx>
        <c:axId val="1173755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98425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33-415C-9E75-EA56A07272F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433-415C-9E75-EA56A07272F5}"/>
              </c:ext>
            </c:extLst>
          </c:dPt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433-415C-9E75-EA56A07272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6102656"/>
        <c:axId val="117379584"/>
      </c:barChart>
      <c:catAx>
        <c:axId val="1161026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7379584"/>
        <c:crosses val="autoZero"/>
        <c:auto val="1"/>
        <c:lblAlgn val="ctr"/>
        <c:lblOffset val="100"/>
        <c:noMultiLvlLbl val="0"/>
      </c:catAx>
      <c:valAx>
        <c:axId val="11737958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6102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84F38-FA6A-B444-9748-7DBFD91CD328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5B55D-7B8A-9742-9D00-C998F4012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189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82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25200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329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819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157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75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424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871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148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572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502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8B69-37EE-1A46-B43F-ADA07943F9DA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6432-1D55-EB4F-9545-060816C33F4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70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6998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8B69-37EE-1A46-B43F-ADA07943F9DA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6432-1D55-EB4F-9545-060816C33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251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8B69-37EE-1A46-B43F-ADA07943F9DA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6432-1D55-EB4F-9545-060816C33F4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556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8B69-37EE-1A46-B43F-ADA07943F9DA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6432-1D55-EB4F-9545-060816C33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073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8B69-37EE-1A46-B43F-ADA07943F9DA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6432-1D55-EB4F-9545-060816C33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405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8B69-37EE-1A46-B43F-ADA07943F9DA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6432-1D55-EB4F-9545-060816C33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550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8B69-37EE-1A46-B43F-ADA07943F9DA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6432-1D55-EB4F-9545-060816C33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1616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1C18B69-37EE-1A46-B43F-ADA07943F9DA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7F6432-1D55-EB4F-9545-060816C33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178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8B69-37EE-1A46-B43F-ADA07943F9DA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6432-1D55-EB4F-9545-060816C33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462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8B69-37EE-1A46-B43F-ADA07943F9DA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6432-1D55-EB4F-9545-060816C33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803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8B69-37EE-1A46-B43F-ADA07943F9DA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6432-1D55-EB4F-9545-060816C33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979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0833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943C-4132-3843-93F7-40B4BC3C3914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D7D49054-C725-B64C-8FCE-0AC26A203B5F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4647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CD0B943C-4132-3843-93F7-40B4BC3C3914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9054-C725-B64C-8FCE-0AC26A203B5F}" type="slidenum">
              <a:rPr lang="ru-RU" smtClean="0"/>
              <a:t>‹#›</a:t>
            </a:fld>
            <a:endParaRPr lang="ru-RU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43372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943C-4132-3843-93F7-40B4BC3C3914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9054-C725-B64C-8FCE-0AC26A203B5F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64979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943C-4132-3843-93F7-40B4BC3C3914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9054-C725-B64C-8FCE-0AC26A203B5F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74489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943C-4132-3843-93F7-40B4BC3C3914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9054-C725-B64C-8FCE-0AC26A203B5F}" type="slidenum">
              <a:rPr lang="ru-RU" smtClean="0"/>
              <a:t>‹#›</a:t>
            </a:fld>
            <a:endParaRPr lang="ru-RU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74825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943C-4132-3843-93F7-40B4BC3C3914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9054-C725-B64C-8FCE-0AC26A203B5F}" type="slidenum">
              <a:rPr lang="ru-RU" smtClean="0"/>
              <a:t>‹#›</a:t>
            </a:fld>
            <a:endParaRPr lang="ru-RU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76299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943C-4132-3843-93F7-40B4BC3C3914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9054-C725-B64C-8FCE-0AC26A203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275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943C-4132-3843-93F7-40B4BC3C3914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9054-C725-B64C-8FCE-0AC26A203B5F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375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CD0B943C-4132-3843-93F7-40B4BC3C3914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D7D49054-C725-B64C-8FCE-0AC26A203B5F}" type="slidenum">
              <a:rPr lang="ru-RU" smtClean="0"/>
              <a:t>‹#›</a:t>
            </a:fld>
            <a:endParaRPr lang="ru-RU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498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943C-4132-3843-93F7-40B4BC3C3914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9054-C725-B64C-8FCE-0AC26A203B5F}" type="slidenum">
              <a:rPr lang="ru-RU" smtClean="0"/>
              <a:t>‹#›</a:t>
            </a:fld>
            <a:endParaRPr lang="ru-RU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9764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3630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943C-4132-3843-93F7-40B4BC3C3914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9054-C725-B64C-8FCE-0AC26A203B5F}" type="slidenum">
              <a:rPr lang="ru-RU" smtClean="0"/>
              <a:t>‹#›</a:t>
            </a:fld>
            <a:endParaRPr lang="ru-RU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13660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B31EFD-CC1D-1D49-B5EE-61775BAF2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2566C12-AEF7-3F47-95E3-05B149664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05D35CC-6505-504E-9586-BDDA69236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56A6-51F8-D349-9ED3-04D27F3276F8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B7D7D9A-BEA4-D045-9956-C5B5C0A6E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ADBFC59-EBEF-A74E-8627-879135F24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3B10-364E-D04B-B86D-C1F16B982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2924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266269-3C28-D94E-82C1-E50C29A40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BB54FD-A7EA-D84F-9CB6-14E356920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13E9B23-BF54-7A4A-A1F8-DC1054BD8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56A6-51F8-D349-9ED3-04D27F3276F8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B55D960-5AFF-8E48-9F37-B56C2B965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C2B7DE-0209-404A-9464-DBD95C32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3B10-364E-D04B-B86D-C1F16B982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0301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BA2077-251F-294E-8545-657DB154E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2CD5B97-CCDE-554D-8E9A-4B140973F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60818E-03E1-9141-92E5-842FB97B2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56A6-51F8-D349-9ED3-04D27F3276F8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55663FC-4C99-0946-B134-E01067C82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3AB0B75-7A61-3745-99E3-168F467C3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3B10-364E-D04B-B86D-C1F16B982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5461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F8EA85-7B63-A34E-B879-E88CE0050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EF93F87-5092-1E4A-9BDA-6D818DB020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6418BBE-342A-1549-884E-E2E2A0A2A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0332D9F-B92E-F74B-95AD-767D2B1B5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56A6-51F8-D349-9ED3-04D27F3276F8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53131C0-52BF-FA4B-8885-1DC29E4CA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635DA87-589D-6B46-B6F3-2482A073E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3B10-364E-D04B-B86D-C1F16B982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6549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0E9EDE-2ACC-D543-BABC-B92323A3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A72524D-D3E1-4947-A9D1-D0E5A29BF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DE44A37-7032-AC45-89B6-B14960F0B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FE5E848-D660-8849-8F53-0DEFC3085D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7B8D689-64FA-294F-97E7-802CC542E8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232AD0A-D980-F147-911A-701F43DC5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56A6-51F8-D349-9ED3-04D27F3276F8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28540FC-B7CD-BC49-A75F-2E0061863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A9F0E56-EC54-8E44-B9D8-4906B3839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3B10-364E-D04B-B86D-C1F16B982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5054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3A39AC-13DD-B84D-9C81-9BB9A9195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BD397CE-8F2F-BA47-B078-2EB4397AE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56A6-51F8-D349-9ED3-04D27F3276F8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7B91A12-8FCB-EC48-9978-15D3BE89F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F457225-28D8-B64F-8552-5805DEB94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3B10-364E-D04B-B86D-C1F16B982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6952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07B369F-A19E-174B-B9C0-8449B0E41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56A6-51F8-D349-9ED3-04D27F3276F8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E17DCAF-B45A-AA4A-B5E9-53F120E94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3FC126E-09AF-CB4D-AFCD-E2B32F570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3B10-364E-D04B-B86D-C1F16B982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4945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7ADAE9-A99C-3D43-AB85-04F14544C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56398E-8872-E049-9FCB-277C46CA9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DE2F51A-C164-EF4E-A6A9-E0CC497C6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1C3A661-1A67-FE4D-917A-27C406D99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56A6-51F8-D349-9ED3-04D27F3276F8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59C6C4A-9091-014D-849C-68C60AAFD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5EBA82B-4718-A446-AD22-94C7C865C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3B10-364E-D04B-B86D-C1F16B982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6663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C80F82-3292-A44E-A699-F1EC8E63D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3CCAF41-6EBF-4E4C-A225-030272011D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5B0F40D-16DF-7942-9282-BA1114B3E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6DBBADE-F787-6348-9C45-FF7687196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56A6-51F8-D349-9ED3-04D27F3276F8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192321D-B632-E447-91FF-967988DF5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2D1386F-1067-1346-9161-0149894BE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3B10-364E-D04B-B86D-C1F16B982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037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4131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96AA65-9D36-D448-8D9C-36EB2A96F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230F337-4D3A-EC47-9508-92B29BEDE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B6ECF1C-BF95-0E44-AD7E-5FAF74A16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56A6-51F8-D349-9ED3-04D27F3276F8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86F473B-8D3F-3348-A79C-BDC1C1C18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FF6400-E975-9145-BC6A-78E02F14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3B10-364E-D04B-B86D-C1F16B982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0503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0F32780-6474-9A42-B44C-D7CC457E15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F86D094-25E6-194B-AECF-CC4616067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76F35DE-0E6C-9146-B9FA-78794D4F6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56A6-51F8-D349-9ED3-04D27F3276F8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02270F3-8627-7D41-A519-5957A0312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64D9C08-987D-1541-8448-15DC3DFAB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3B10-364E-D04B-B86D-C1F16B982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4145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AE4F-C2D6-6B4E-904B-BE63ABD23661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A9F6-DEEF-DC4B-A090-6F61951CA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9498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AE4F-C2D6-6B4E-904B-BE63ABD23661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A9F6-DEEF-DC4B-A090-6F61951CA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5240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AE4F-C2D6-6B4E-904B-BE63ABD23661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A9F6-DEEF-DC4B-A090-6F61951CA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4378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AE4F-C2D6-6B4E-904B-BE63ABD23661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A9F6-DEEF-DC4B-A090-6F61951CA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7946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AE4F-C2D6-6B4E-904B-BE63ABD23661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A9F6-DEEF-DC4B-A090-6F61951CA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4272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AE4F-C2D6-6B4E-904B-BE63ABD23661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A9F6-DEEF-DC4B-A090-6F61951CA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5731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AE4F-C2D6-6B4E-904B-BE63ABD23661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A9F6-DEEF-DC4B-A090-6F61951CA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54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AE4F-C2D6-6B4E-904B-BE63ABD23661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A9F6-DEEF-DC4B-A090-6F61951CA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291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9631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AE4F-C2D6-6B4E-904B-BE63ABD23661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A9F6-DEEF-DC4B-A090-6F61951CA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2913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AE4F-C2D6-6B4E-904B-BE63ABD23661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A9F6-DEEF-DC4B-A090-6F61951CA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660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AE4F-C2D6-6B4E-904B-BE63ABD23661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A9F6-DEEF-DC4B-A090-6F61951CA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3392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9866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84222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77663" y="3034207"/>
            <a:ext cx="3153780" cy="316609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39527" y="3034207"/>
            <a:ext cx="3153780" cy="316609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201390" y="3034207"/>
            <a:ext cx="3153780" cy="316609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9904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with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323760" y="0"/>
            <a:ext cx="3868240" cy="6858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0753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7350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346808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85790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4167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109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678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443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003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287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386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7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111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240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2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2733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859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74ED-6CBE-5C4C-8187-EC1E624AE017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E05B-6E78-2841-A4AA-6C8F5F1E0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833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74ED-6CBE-5C4C-8187-EC1E624AE017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E05B-6E78-2841-A4AA-6C8F5F1E0A3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08260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74ED-6CBE-5C4C-8187-EC1E624AE017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E05B-6E78-2841-A4AA-6C8F5F1E0A3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2347228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74ED-6CBE-5C4C-8187-EC1E624AE017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E05B-6E78-2841-A4AA-6C8F5F1E0A3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79344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74ED-6CBE-5C4C-8187-EC1E624AE017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E05B-6E78-2841-A4AA-6C8F5F1E0A3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836097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74ED-6CBE-5C4C-8187-EC1E624AE017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E05B-6E78-2841-A4AA-6C8F5F1E0A3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21791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74ED-6CBE-5C4C-8187-EC1E624AE017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E05B-6E78-2841-A4AA-6C8F5F1E0A3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90409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74ED-6CBE-5C4C-8187-EC1E624AE017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E05B-6E78-2841-A4AA-6C8F5F1E0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4173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74ED-6CBE-5C4C-8187-EC1E624AE017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E05B-6E78-2841-A4AA-6C8F5F1E0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18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15180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74ED-6CBE-5C4C-8187-EC1E624AE017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E05B-6E78-2841-A4AA-6C8F5F1E0A3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03627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74ED-6CBE-5C4C-8187-EC1E624AE017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E05B-6E78-2841-A4AA-6C8F5F1E0A3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661685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53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054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  <p:sldLayoutId id="2147484098" r:id="rId12"/>
    <p:sldLayoutId id="2147484099" r:id="rId13"/>
    <p:sldLayoutId id="2147484100" r:id="rId14"/>
    <p:sldLayoutId id="2147484101" r:id="rId15"/>
    <p:sldLayoutId id="2147484102" r:id="rId16"/>
    <p:sldLayoutId id="2147484103" r:id="rId17"/>
    <p:sldLayoutId id="214748410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62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97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E4E99A-D421-4D42-B070-861407988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946ED5A-D09B-854C-8142-F72D623C0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D383D3-4961-844B-8C0F-B7DC3B580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7FB1AB2-F281-F643-A1E9-275D6D1BC4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60F412-2FA7-9641-A205-B057024A9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48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2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  <p:sldLayoutId id="2147484201" r:id="rId12"/>
    <p:sldLayoutId id="2147484202" r:id="rId13"/>
    <p:sldLayoutId id="2147484203" r:id="rId14"/>
    <p:sldLayoutId id="2147484204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90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</p:sldLayoutIdLst>
  <p:txStyles>
    <p:titleStyle>
      <a:lvl1pPr algn="ctr" defTabSz="1219170" rtl="0" eaLnBrk="1" latinLnBrk="1" hangingPunct="1">
        <a:spcBef>
          <a:spcPct val="0"/>
        </a:spcBef>
        <a:buNone/>
        <a:defRPr sz="4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9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03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5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7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4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80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4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4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4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272112">
            <a:off x="1250618" y="1809204"/>
            <a:ext cx="9936090" cy="2170753"/>
          </a:xfrm>
        </p:spPr>
        <p:txBody>
          <a:bodyPr>
            <a:no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Экономика на пороге </a:t>
            </a:r>
            <a:r>
              <a:rPr lang="ru-RU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ц</a:t>
            </a:r>
            <a:r>
              <a:rPr lang="ru-RU" sz="60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ифровизации</a:t>
            </a:r>
            <a:r>
              <a:rPr lang="ru-RU" sz="60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: что делать?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D97B106-49F2-9B43-A4BD-FD0CFA0C2DEC}"/>
              </a:ext>
            </a:extLst>
          </p:cNvPr>
          <p:cNvSpPr txBox="1"/>
          <p:nvPr/>
        </p:nvSpPr>
        <p:spPr>
          <a:xfrm rot="21099106">
            <a:off x="9444048" y="3847988"/>
            <a:ext cx="2921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Презентацию выполнил:</a:t>
            </a:r>
          </a:p>
          <a:p>
            <a:r>
              <a:rPr lang="ru-RU" b="1" dirty="0">
                <a:solidFill>
                  <a:schemeClr val="bg1"/>
                </a:solidFill>
              </a:rPr>
              <a:t>Студент 4 курса</a:t>
            </a:r>
          </a:p>
          <a:p>
            <a:r>
              <a:rPr lang="ru-RU" b="1" dirty="0">
                <a:solidFill>
                  <a:schemeClr val="bg1"/>
                </a:solidFill>
              </a:rPr>
              <a:t>Никита Жуков</a:t>
            </a:r>
          </a:p>
        </p:txBody>
      </p:sp>
    </p:spTree>
    <p:extLst>
      <p:ext uri="{BB962C8B-B14F-4D97-AF65-F5344CB8AC3E}">
        <p14:creationId xmlns:p14="http://schemas.microsoft.com/office/powerpoint/2010/main" val="3734981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401189" y="5745150"/>
            <a:ext cx="4895274" cy="892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9739" y="4384510"/>
            <a:ext cx="4414078" cy="2253241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2676" y="431290"/>
            <a:ext cx="4432300" cy="3111500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367" y="139190"/>
            <a:ext cx="3822700" cy="3403600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617" y="4186800"/>
            <a:ext cx="4540560" cy="264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8730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B26348-1EF5-A54C-8CFF-F408095D3D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9600" dirty="0"/>
              <a:t>Корпоративное обучение: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C9B37BB-B090-E548-A7E7-1C71AC1FB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941647" y="3419286"/>
            <a:ext cx="9755187" cy="838769"/>
          </a:xfrm>
        </p:spPr>
        <p:txBody>
          <a:bodyPr/>
          <a:lstStyle/>
          <a:p>
            <a:pPr algn="ctr"/>
            <a:r>
              <a:rPr lang="ru-RU" sz="5400" dirty="0"/>
              <a:t>Кому это нужно?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DF7425E-19E7-144B-9C6A-0C247D667D05}"/>
              </a:ext>
            </a:extLst>
          </p:cNvPr>
          <p:cNvSpPr txBox="1"/>
          <p:nvPr/>
        </p:nvSpPr>
        <p:spPr>
          <a:xfrm rot="21411941">
            <a:off x="7198514" y="4530173"/>
            <a:ext cx="404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</a:rPr>
              <a:t>Презентацию подготовила студентка 4 курса</a:t>
            </a:r>
          </a:p>
          <a:p>
            <a:r>
              <a:rPr lang="ru-RU" sz="2400" dirty="0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</a:rPr>
              <a:t>Диана Станкевич</a:t>
            </a:r>
          </a:p>
        </p:txBody>
      </p:sp>
    </p:spTree>
    <p:extLst>
      <p:ext uri="{BB962C8B-B14F-4D97-AF65-F5344CB8AC3E}">
        <p14:creationId xmlns:p14="http://schemas.microsoft.com/office/powerpoint/2010/main" val="3136980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ACC342-CE25-CA46-848F-D2BD2CF61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30746"/>
            <a:ext cx="10396882" cy="1151965"/>
          </a:xfrm>
        </p:spPr>
        <p:txBody>
          <a:bodyPr>
            <a:normAutofit/>
          </a:bodyPr>
          <a:lstStyle/>
          <a:p>
            <a:r>
              <a:rPr lang="ru-RU" sz="6600" dirty="0"/>
              <a:t>О компании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2FA64C3-AD84-EC4A-82DC-A8273AC2D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728789"/>
            <a:ext cx="5843587" cy="3746500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3600" b="1" dirty="0">
                <a:solidFill>
                  <a:schemeClr val="tx1"/>
                </a:solidFill>
                <a:cs typeface="Diwan Kufi" pitchFamily="2" charset="-78"/>
              </a:rPr>
              <a:t>Топ-20</a:t>
            </a:r>
            <a:r>
              <a:rPr lang="ru-RU" sz="3200" dirty="0">
                <a:solidFill>
                  <a:schemeClr val="tx1"/>
                </a:solidFill>
                <a:cs typeface="Diwan Kufi" pitchFamily="2" charset="-78"/>
              </a:rPr>
              <a:t> крупнейших консалтинговых групп В РФ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  <a:cs typeface="Diwan Kufi" pitchFamily="2" charset="-78"/>
              </a:rPr>
              <a:t>Офисы в </a:t>
            </a:r>
            <a:r>
              <a:rPr lang="en-US" sz="3200" dirty="0">
                <a:solidFill>
                  <a:schemeClr val="tx1"/>
                </a:solidFill>
                <a:cs typeface="Diwan Kufi" pitchFamily="2" charset="-78"/>
              </a:rPr>
              <a:t>8</a:t>
            </a:r>
            <a:r>
              <a:rPr lang="ru-RU" sz="3200" dirty="0">
                <a:solidFill>
                  <a:schemeClr val="tx1"/>
                </a:solidFill>
                <a:cs typeface="Diwan Kufi" pitchFamily="2" charset="-78"/>
              </a:rPr>
              <a:t> странах, представительства – в 1</a:t>
            </a:r>
            <a:r>
              <a:rPr lang="en-US" sz="3200" dirty="0">
                <a:solidFill>
                  <a:schemeClr val="tx1"/>
                </a:solidFill>
                <a:cs typeface="Diwan Kufi" pitchFamily="2" charset="-78"/>
              </a:rPr>
              <a:t>1</a:t>
            </a:r>
            <a:endParaRPr lang="ru-RU" sz="3200" dirty="0">
              <a:solidFill>
                <a:schemeClr val="tx1"/>
              </a:solidFill>
              <a:cs typeface="Diwan Kufi" pitchFamily="2" charset="-78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  <a:cs typeface="Diwan Kufi" pitchFamily="2" charset="-78"/>
              </a:rPr>
              <a:t>На рынке с 2003 года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3200" dirty="0">
                <a:cs typeface="Diwan Kufi" pitchFamily="2" charset="-78"/>
              </a:rPr>
              <a:t>«</a:t>
            </a:r>
            <a:r>
              <a:rPr lang="en-US" sz="3200" dirty="0">
                <a:cs typeface="Diwan Kufi" pitchFamily="2" charset="-78"/>
              </a:rPr>
              <a:t>Implementation firm</a:t>
            </a:r>
            <a:r>
              <a:rPr lang="ru-RU" sz="3200" dirty="0">
                <a:cs typeface="Diwan Kufi" pitchFamily="2" charset="-78"/>
              </a:rPr>
              <a:t>»</a:t>
            </a:r>
            <a:endParaRPr lang="ru-RU" sz="3200" dirty="0">
              <a:solidFill>
                <a:schemeClr val="tx1"/>
              </a:solidFill>
              <a:cs typeface="Diwan Kufi" pitchFamily="2" charset="-78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B64794D-DC27-9741-B6D1-A9862644E9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535" y="465139"/>
            <a:ext cx="3742148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6425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8AED98-B63D-154B-9E8E-2DF8A94CB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7" y="239752"/>
            <a:ext cx="10396882" cy="1158140"/>
          </a:xfrm>
        </p:spPr>
        <p:txBody>
          <a:bodyPr/>
          <a:lstStyle/>
          <a:p>
            <a:r>
              <a:rPr lang="ru-RU" dirty="0"/>
              <a:t>Мои обязанности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F968359-B1F5-CE47-AF2E-5CA665F5F9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28078"/>
            <a:ext cx="5088714" cy="3746507"/>
          </a:xfrm>
        </p:spPr>
        <p:txBody>
          <a:bodyPr>
            <a:normAutofit/>
          </a:bodyPr>
          <a:lstStyle/>
          <a:p>
            <a:r>
              <a:rPr lang="ru-RU" dirty="0"/>
              <a:t>Написание статей для официального сайта компании на трёх языках</a:t>
            </a:r>
          </a:p>
          <a:p>
            <a:r>
              <a:rPr lang="ru-RU" dirty="0"/>
              <a:t>Обновление книги корпоративных стандартов на английском языке</a:t>
            </a:r>
          </a:p>
          <a:p>
            <a:r>
              <a:rPr lang="ru-RU" dirty="0"/>
              <a:t>Обновление </a:t>
            </a:r>
            <a:r>
              <a:rPr lang="en-US" dirty="0"/>
              <a:t>POS</a:t>
            </a:r>
            <a:r>
              <a:rPr lang="ru-RU" dirty="0"/>
              <a:t> материалов и проверка </a:t>
            </a:r>
            <a:r>
              <a:rPr lang="en-US" dirty="0"/>
              <a:t>QR</a:t>
            </a:r>
            <a:r>
              <a:rPr lang="ru-RU" dirty="0"/>
              <a:t>-кодов</a:t>
            </a:r>
          </a:p>
          <a:p>
            <a:r>
              <a:rPr lang="ru-RU" dirty="0"/>
              <a:t>Обработка финансовой документации</a:t>
            </a:r>
          </a:p>
          <a:p>
            <a:r>
              <a:rPr lang="ru-RU" dirty="0"/>
              <a:t>Подготовка еженедельных собраний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CB84485-158A-6442-BA3C-A8E70799627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93971" y="1628078"/>
            <a:ext cx="5086538" cy="3746507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Ведение списка мероприятий, потенциально представляющих интерес для </a:t>
            </a:r>
            <a:r>
              <a:rPr lang="en-US" dirty="0"/>
              <a:t>SG</a:t>
            </a:r>
            <a:r>
              <a:rPr lang="ru-RU" dirty="0"/>
              <a:t> на год вперёд</a:t>
            </a:r>
            <a:endParaRPr lang="en-US" dirty="0"/>
          </a:p>
          <a:p>
            <a:r>
              <a:rPr lang="ru-RU" dirty="0"/>
              <a:t>Анализ рынка поставщиков, ведение переговоров и согласование условий сотрудничества</a:t>
            </a:r>
          </a:p>
          <a:p>
            <a:r>
              <a:rPr lang="ru-RU" dirty="0">
                <a:solidFill>
                  <a:srgbClr val="C00000"/>
                </a:solidFill>
              </a:rPr>
              <a:t>Организация открытия офиса в Ташкенте</a:t>
            </a:r>
          </a:p>
          <a:p>
            <a:r>
              <a:rPr lang="ru-RU" dirty="0"/>
              <a:t>Создание шаблонов в </a:t>
            </a:r>
            <a:r>
              <a:rPr lang="en-US" dirty="0"/>
              <a:t>Corel Draw</a:t>
            </a:r>
          </a:p>
          <a:p>
            <a:r>
              <a:rPr lang="ru-RU" dirty="0"/>
              <a:t>Бюджетирование переезда московского офиса </a:t>
            </a:r>
            <a:r>
              <a:rPr lang="en-US" dirty="0"/>
              <a:t>SG </a:t>
            </a:r>
            <a:r>
              <a:rPr lang="ru-RU" dirty="0"/>
              <a:t>в </a:t>
            </a:r>
            <a:r>
              <a:rPr lang="en-US" dirty="0"/>
              <a:t>Excel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5186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58AB22-CDDB-7F4B-842A-A79CAABFC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48223"/>
            <a:ext cx="10396882" cy="1151965"/>
          </a:xfrm>
        </p:spPr>
        <p:txBody>
          <a:bodyPr>
            <a:normAutofit/>
          </a:bodyPr>
          <a:lstStyle/>
          <a:p>
            <a:r>
              <a:rPr lang="ru-RU" sz="6600" dirty="0"/>
              <a:t>Ученье – свет!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E158CF8-39EA-024C-BE95-80DDDB836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23503"/>
            <a:ext cx="10687049" cy="448627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sz="3900" dirty="0" err="1"/>
              <a:t>Менторство</a:t>
            </a:r>
            <a:r>
              <a:rPr lang="ru-RU" sz="3900" dirty="0"/>
              <a:t> – ключ к понимаю бизнес-процессов</a:t>
            </a:r>
          </a:p>
          <a:p>
            <a:pPr>
              <a:lnSpc>
                <a:spcPct val="150000"/>
              </a:lnSpc>
            </a:pPr>
            <a:r>
              <a:rPr lang="ru-RU" sz="3900" dirty="0"/>
              <a:t>Делегирование как инструмент обучения</a:t>
            </a:r>
          </a:p>
          <a:p>
            <a:pPr>
              <a:lnSpc>
                <a:spcPct val="150000"/>
              </a:lnSpc>
            </a:pPr>
            <a:r>
              <a:rPr lang="ru-RU" sz="3900" dirty="0"/>
              <a:t>Сложно? Попробуй!</a:t>
            </a:r>
          </a:p>
          <a:p>
            <a:pPr>
              <a:lnSpc>
                <a:spcPct val="150000"/>
              </a:lnSpc>
            </a:pPr>
            <a:r>
              <a:rPr lang="ru-RU" sz="3900" dirty="0"/>
              <a:t>Узнал новое? Поделись!</a:t>
            </a:r>
          </a:p>
          <a:p>
            <a:pPr>
              <a:lnSpc>
                <a:spcPct val="150000"/>
              </a:lnSpc>
            </a:pPr>
            <a:endParaRPr lang="ru-RU" sz="3200" dirty="0"/>
          </a:p>
          <a:p>
            <a:pPr>
              <a:lnSpc>
                <a:spcPct val="150000"/>
              </a:lnSpc>
            </a:pPr>
            <a:endParaRPr lang="ru-RU" sz="3200" dirty="0"/>
          </a:p>
        </p:txBody>
      </p:sp>
      <p:sp>
        <p:nvSpPr>
          <p:cNvPr id="5" name="Загнутый угол 4">
            <a:extLst>
              <a:ext uri="{FF2B5EF4-FFF2-40B4-BE49-F238E27FC236}">
                <a16:creationId xmlns:a16="http://schemas.microsoft.com/office/drawing/2014/main" xmlns="" id="{38FFD5D7-EB85-1F49-A27B-E068166F9D46}"/>
              </a:ext>
            </a:extLst>
          </p:cNvPr>
          <p:cNvSpPr/>
          <p:nvPr/>
        </p:nvSpPr>
        <p:spPr>
          <a:xfrm>
            <a:off x="9001125" y="0"/>
            <a:ext cx="2671763" cy="1151965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C00000"/>
                </a:solidFill>
              </a:rPr>
              <a:t>2014 год</a:t>
            </a:r>
          </a:p>
        </p:txBody>
      </p:sp>
    </p:spTree>
    <p:extLst>
      <p:ext uri="{BB962C8B-B14F-4D97-AF65-F5344CB8AC3E}">
        <p14:creationId xmlns:p14="http://schemas.microsoft.com/office/powerpoint/2010/main" val="3080831579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58AB22-CDDB-7F4B-842A-A79CAABFC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95542"/>
            <a:ext cx="10396882" cy="1151965"/>
          </a:xfrm>
        </p:spPr>
        <p:txBody>
          <a:bodyPr>
            <a:normAutofit/>
          </a:bodyPr>
          <a:lstStyle/>
          <a:p>
            <a:r>
              <a:rPr lang="ru-RU" sz="6600" dirty="0"/>
              <a:t>Грядут перемены…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E158CF8-39EA-024C-BE95-80DDDB836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52078"/>
            <a:ext cx="10687049" cy="448627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200" dirty="0"/>
              <a:t>Сотрудники </a:t>
            </a:r>
            <a:r>
              <a:rPr lang="ru-RU" sz="3200" dirty="0">
                <a:solidFill>
                  <a:srgbClr val="C00000"/>
                </a:solidFill>
              </a:rPr>
              <a:t>неохотно обучают </a:t>
            </a:r>
            <a:r>
              <a:rPr lang="ru-RU" sz="3200" dirty="0"/>
              <a:t>«новичков»</a:t>
            </a:r>
          </a:p>
          <a:p>
            <a:pPr>
              <a:lnSpc>
                <a:spcPct val="150000"/>
              </a:lnSpc>
            </a:pPr>
            <a:r>
              <a:rPr lang="ru-RU" sz="3200" dirty="0"/>
              <a:t>«Лучше сделаю сам, чем отдам </a:t>
            </a:r>
            <a:r>
              <a:rPr lang="ru-RU" sz="3200" dirty="0">
                <a:solidFill>
                  <a:srgbClr val="C00000"/>
                </a:solidFill>
              </a:rPr>
              <a:t>другому</a:t>
            </a:r>
            <a:r>
              <a:rPr lang="ru-RU" sz="3200" dirty="0"/>
              <a:t>»</a:t>
            </a:r>
          </a:p>
          <a:p>
            <a:pPr>
              <a:lnSpc>
                <a:spcPct val="150000"/>
              </a:lnSpc>
            </a:pPr>
            <a:r>
              <a:rPr lang="ru-RU" sz="3200" dirty="0"/>
              <a:t>Тренинги – </a:t>
            </a:r>
            <a:r>
              <a:rPr lang="ru-RU" sz="3200" dirty="0">
                <a:solidFill>
                  <a:srgbClr val="C00000"/>
                </a:solidFill>
              </a:rPr>
              <a:t>не для всех</a:t>
            </a:r>
          </a:p>
          <a:p>
            <a:pPr>
              <a:lnSpc>
                <a:spcPct val="150000"/>
              </a:lnSpc>
            </a:pPr>
            <a:r>
              <a:rPr lang="ru-RU" sz="3200" dirty="0"/>
              <a:t>Не команда, а </a:t>
            </a:r>
            <a:r>
              <a:rPr lang="ru-RU" sz="3200" dirty="0">
                <a:solidFill>
                  <a:srgbClr val="C00000"/>
                </a:solidFill>
              </a:rPr>
              <a:t>соперники</a:t>
            </a:r>
          </a:p>
          <a:p>
            <a:pPr>
              <a:lnSpc>
                <a:spcPct val="150000"/>
              </a:lnSpc>
            </a:pPr>
            <a:r>
              <a:rPr lang="ru-RU" sz="3200" dirty="0"/>
              <a:t>«свое держу </a:t>
            </a:r>
            <a:r>
              <a:rPr lang="ru-RU" sz="3200" dirty="0">
                <a:solidFill>
                  <a:srgbClr val="C00000"/>
                </a:solidFill>
              </a:rPr>
              <a:t>при себе</a:t>
            </a:r>
            <a:r>
              <a:rPr lang="ru-RU" sz="3200" dirty="0"/>
              <a:t>»</a:t>
            </a:r>
          </a:p>
          <a:p>
            <a:pPr>
              <a:lnSpc>
                <a:spcPct val="150000"/>
              </a:lnSpc>
            </a:pPr>
            <a:endParaRPr lang="ru-RU" sz="3200" dirty="0"/>
          </a:p>
          <a:p>
            <a:pPr>
              <a:lnSpc>
                <a:spcPct val="150000"/>
              </a:lnSpc>
            </a:pPr>
            <a:endParaRPr lang="ru-RU" sz="3200" dirty="0"/>
          </a:p>
        </p:txBody>
      </p:sp>
      <p:sp>
        <p:nvSpPr>
          <p:cNvPr id="5" name="Загнутый угол 4">
            <a:extLst>
              <a:ext uri="{FF2B5EF4-FFF2-40B4-BE49-F238E27FC236}">
                <a16:creationId xmlns:a16="http://schemas.microsoft.com/office/drawing/2014/main" xmlns="" id="{38FFD5D7-EB85-1F49-A27B-E068166F9D46}"/>
              </a:ext>
            </a:extLst>
          </p:cNvPr>
          <p:cNvSpPr/>
          <p:nvPr/>
        </p:nvSpPr>
        <p:spPr>
          <a:xfrm>
            <a:off x="9001125" y="0"/>
            <a:ext cx="2671763" cy="1151965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C00000"/>
                </a:solidFill>
              </a:rPr>
              <a:t>2018 год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2729B7-6C13-AB40-A728-ED840BA64602}"/>
              </a:ext>
            </a:extLst>
          </p:cNvPr>
          <p:cNvSpPr txBox="1"/>
          <p:nvPr/>
        </p:nvSpPr>
        <p:spPr>
          <a:xfrm>
            <a:off x="7717458" y="3510385"/>
            <a:ext cx="3655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 чем проблема?</a:t>
            </a:r>
          </a:p>
        </p:txBody>
      </p:sp>
    </p:spTree>
    <p:extLst>
      <p:ext uri="{BB962C8B-B14F-4D97-AF65-F5344CB8AC3E}">
        <p14:creationId xmlns:p14="http://schemas.microsoft.com/office/powerpoint/2010/main" val="2045843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4DB4AD-DA02-D342-9432-4279BACC4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2" y="785813"/>
            <a:ext cx="10396883" cy="44601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/>
              <a:t>Нужно учить </a:t>
            </a:r>
            <a:r>
              <a:rPr lang="ru-RU" sz="7200" dirty="0">
                <a:solidFill>
                  <a:srgbClr val="C00000"/>
                </a:solidFill>
              </a:rPr>
              <a:t>тех</a:t>
            </a:r>
            <a:r>
              <a:rPr lang="ru-RU" sz="6000" dirty="0"/>
              <a:t> людей в </a:t>
            </a:r>
            <a:r>
              <a:rPr lang="ru-RU" sz="7200" dirty="0">
                <a:solidFill>
                  <a:srgbClr val="C00000"/>
                </a:solidFill>
              </a:rPr>
              <a:t>то самое время</a:t>
            </a:r>
            <a:r>
              <a:rPr lang="ru-RU" sz="6000" dirty="0"/>
              <a:t> и в </a:t>
            </a:r>
            <a:r>
              <a:rPr lang="ru-RU" sz="7200" dirty="0">
                <a:solidFill>
                  <a:srgbClr val="C00000"/>
                </a:solidFill>
              </a:rPr>
              <a:t>том самом месте</a:t>
            </a:r>
            <a:r>
              <a:rPr lang="ru-RU" sz="6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6187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0F806C-D380-8B4C-B826-81B3B611B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1449"/>
            <a:ext cx="10396882" cy="1151965"/>
          </a:xfrm>
        </p:spPr>
        <p:txBody>
          <a:bodyPr>
            <a:normAutofit/>
          </a:bodyPr>
          <a:lstStyle/>
          <a:p>
            <a:r>
              <a:rPr lang="ru-RU" sz="6600" dirty="0"/>
              <a:t>А именно: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2FB0494-0995-0949-9ACD-DE34E8F8A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207294"/>
            <a:ext cx="10396883" cy="444341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Те люди</a:t>
            </a:r>
            <a:r>
              <a:rPr lang="ru-RU" sz="2400" dirty="0"/>
              <a:t>: молодые специалисты, которым не хватает жизненного и профессионального опыта; сотрудники компании, которым необходимо оптимизировать свою работу; сотрудники, нуждающиеся в повышении квалификации.</a:t>
            </a:r>
          </a:p>
          <a:p>
            <a:r>
              <a:rPr lang="ru-RU" sz="2800" dirty="0">
                <a:solidFill>
                  <a:srgbClr val="C00000"/>
                </a:solidFill>
              </a:rPr>
              <a:t>То самое время</a:t>
            </a:r>
            <a:r>
              <a:rPr lang="ru-RU" sz="2400" dirty="0"/>
              <a:t>: сразу по выявлении необходимости прохождения обучения сотрудником и его непосредственным руководителем. </a:t>
            </a:r>
          </a:p>
          <a:p>
            <a:r>
              <a:rPr lang="ru-RU" sz="2800" dirty="0">
                <a:solidFill>
                  <a:srgbClr val="C00000"/>
                </a:solidFill>
              </a:rPr>
              <a:t>То самое место</a:t>
            </a:r>
            <a:r>
              <a:rPr lang="ru-RU" sz="2400" dirty="0"/>
              <a:t>: офис компании, выездные мастер-классы, кейс-сессии, конференции.</a:t>
            </a:r>
          </a:p>
        </p:txBody>
      </p:sp>
    </p:spTree>
    <p:extLst>
      <p:ext uri="{BB962C8B-B14F-4D97-AF65-F5344CB8AC3E}">
        <p14:creationId xmlns:p14="http://schemas.microsoft.com/office/powerpoint/2010/main" val="39201672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6B53036-CEE0-F745-B4FC-8A04198CB2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671" b="82692" l="17967" r="81825">
                        <a14:foregroundMark x1="81825" y1="67094" x2="78552" y2="57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393" t="20833" r="13834" b="10416"/>
          <a:stretch/>
        </p:blipFill>
        <p:spPr>
          <a:xfrm>
            <a:off x="1671638" y="1071562"/>
            <a:ext cx="797242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8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0296D5-C50E-470F-A349-4FEE23174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0" y="758952"/>
            <a:ext cx="10058400" cy="3566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0400" b="1" dirty="0"/>
              <a:t>Документооборот.</a:t>
            </a:r>
            <a:br>
              <a:rPr lang="ru-RU" sz="10400" b="1" dirty="0"/>
            </a:br>
            <a:r>
              <a:rPr lang="ru-RU" sz="7200" b="1" dirty="0"/>
              <a:t>Куда девать макулатуру?</a:t>
            </a:r>
            <a:endParaRPr lang="en-US" sz="104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BEF489E-8C62-4D44-89FC-27331B10D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93619" y="4455621"/>
            <a:ext cx="3664831" cy="1276106"/>
          </a:xfrm>
        </p:spPr>
        <p:txBody>
          <a:bodyPr>
            <a:normAutofit lnSpcReduction="10000"/>
          </a:bodyPr>
          <a:lstStyle/>
          <a:p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Презентацию выполнила:</a:t>
            </a:r>
          </a:p>
          <a:p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Костина Анна</a:t>
            </a:r>
          </a:p>
          <a:p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 курс 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мб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ибда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ранхигс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82B77989-7C27-4ECF-9829-6773550DDE74}"/>
              </a:ext>
            </a:extLst>
          </p:cNvPr>
          <p:cNvGrpSpPr/>
          <p:nvPr/>
        </p:nvGrpSpPr>
        <p:grpSpPr>
          <a:xfrm>
            <a:off x="2661630" y="358148"/>
            <a:ext cx="6868740" cy="1245477"/>
            <a:chOff x="1205606" y="2603560"/>
            <a:chExt cx="9104518" cy="1650880"/>
          </a:xfrm>
        </p:grpSpPr>
        <p:pic>
          <p:nvPicPr>
            <p:cNvPr id="10" name="Picture 4" descr="Image result for ÑÐ½ÐµÐ» ÑÐ¾ÑÑÐ¸Ñ">
              <a:extLst>
                <a:ext uri="{FF2B5EF4-FFF2-40B4-BE49-F238E27FC236}">
                  <a16:creationId xmlns:a16="http://schemas.microsoft.com/office/drawing/2014/main" xmlns="" id="{321C3992-DF39-498D-BEC8-0160CEF80C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5606" y="2603560"/>
              <a:ext cx="4524634" cy="1650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mage result for Ð¸Ð±Ð´Ð° ÑÐ°Ð½ÑÐ¸Ð³Ñ">
              <a:extLst>
                <a:ext uri="{FF2B5EF4-FFF2-40B4-BE49-F238E27FC236}">
                  <a16:creationId xmlns:a16="http://schemas.microsoft.com/office/drawing/2014/main" xmlns="" id="{2C78450E-881B-49BB-A9FC-CB37BD24A1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2720" b="30528"/>
            <a:stretch/>
          </p:blipFill>
          <p:spPr bwMode="auto">
            <a:xfrm>
              <a:off x="6130222" y="2660904"/>
              <a:ext cx="4179902" cy="1536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7977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38D3E7-07F6-8245-8ED2-F25265668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tx1"/>
                </a:solidFill>
              </a:rPr>
              <a:t>Цифровизация</a:t>
            </a:r>
            <a:r>
              <a:rPr lang="ru-RU" dirty="0">
                <a:solidFill>
                  <a:schemeClr val="tx1"/>
                </a:solidFill>
              </a:rPr>
              <a:t> в жизни человека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672" y="2237874"/>
            <a:ext cx="4582840" cy="2550694"/>
          </a:xfr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940" y="2237874"/>
            <a:ext cx="5710473" cy="395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72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3666EA1-E324-46E1-A43A-5B24643854C7}"/>
              </a:ext>
            </a:extLst>
          </p:cNvPr>
          <p:cNvSpPr txBox="1"/>
          <p:nvPr/>
        </p:nvSpPr>
        <p:spPr>
          <a:xfrm>
            <a:off x="0" y="54750"/>
            <a:ext cx="1219199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sz="4400" b="1" dirty="0">
                <a:solidFill>
                  <a:schemeClr val="accent5">
                    <a:lumMod val="75000"/>
                  </a:schemeClr>
                </a:solidFill>
              </a:rPr>
              <a:t>ДОКУМЕНТООБОРОТ - КРОВОТОК КОМПАНИИ</a:t>
            </a:r>
            <a:endParaRPr lang="en-US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 descr="Image result for Ð¼Ð½Ð¾Ð¶ÐµÑÑÐ²Ð¾ Ð´Ð¾ÐºÑÐ¼ÐµÐ½ÑÐ¾Ð²">
            <a:extLst>
              <a:ext uri="{FF2B5EF4-FFF2-40B4-BE49-F238E27FC236}">
                <a16:creationId xmlns:a16="http://schemas.microsoft.com/office/drawing/2014/main" xmlns="" id="{8D36A0ED-D732-4A1C-9C70-C24F97A55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2794" y="3662739"/>
            <a:ext cx="5406410" cy="314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4F31BD69-02F6-4C13-AC11-B026E3E8BF73}"/>
              </a:ext>
            </a:extLst>
          </p:cNvPr>
          <p:cNvGrpSpPr/>
          <p:nvPr/>
        </p:nvGrpSpPr>
        <p:grpSpPr>
          <a:xfrm>
            <a:off x="379563" y="1068074"/>
            <a:ext cx="13611860" cy="2299929"/>
            <a:chOff x="379563" y="1068074"/>
            <a:chExt cx="13611860" cy="2299929"/>
          </a:xfrm>
        </p:grpSpPr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xmlns="" id="{F1C33574-4855-46A9-A08A-5BD8EACD8A8C}"/>
                </a:ext>
              </a:extLst>
            </p:cNvPr>
            <p:cNvGrpSpPr/>
            <p:nvPr/>
          </p:nvGrpSpPr>
          <p:grpSpPr>
            <a:xfrm>
              <a:off x="379563" y="1772991"/>
              <a:ext cx="13611860" cy="1595012"/>
              <a:chOff x="379563" y="1427792"/>
              <a:chExt cx="13611860" cy="1595012"/>
            </a:xfrm>
          </p:grpSpPr>
          <p:grpSp>
            <p:nvGrpSpPr>
              <p:cNvPr id="4" name="Группа 3">
                <a:extLst>
                  <a:ext uri="{FF2B5EF4-FFF2-40B4-BE49-F238E27FC236}">
                    <a16:creationId xmlns:a16="http://schemas.microsoft.com/office/drawing/2014/main" xmlns="" id="{38556334-0B37-4875-BE35-04B0D734E59F}"/>
                  </a:ext>
                </a:extLst>
              </p:cNvPr>
              <p:cNvGrpSpPr/>
              <p:nvPr/>
            </p:nvGrpSpPr>
            <p:grpSpPr>
              <a:xfrm>
                <a:off x="379563" y="1427792"/>
                <a:ext cx="13611860" cy="998965"/>
                <a:chOff x="379563" y="1427792"/>
                <a:chExt cx="13611860" cy="998965"/>
              </a:xfrm>
            </p:grpSpPr>
            <p:graphicFrame>
              <p:nvGraphicFramePr>
                <p:cNvPr id="13" name="Диаграмма 12">
                  <a:extLst>
                    <a:ext uri="{FF2B5EF4-FFF2-40B4-BE49-F238E27FC236}">
                      <a16:creationId xmlns:a16="http://schemas.microsoft.com/office/drawing/2014/main" xmlns="" id="{93B454C7-7805-4AF6-9BEE-81EE13016005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862051050"/>
                    </p:ext>
                  </p:extLst>
                </p:nvPr>
              </p:nvGraphicFramePr>
              <p:xfrm>
                <a:off x="379563" y="1427792"/>
                <a:ext cx="13611860" cy="99896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xmlns="" id="{BA6C892F-B811-4986-BA78-02EA839E2585}"/>
                    </a:ext>
                  </a:extLst>
                </p:cNvPr>
                <p:cNvSpPr txBox="1"/>
                <p:nvPr/>
              </p:nvSpPr>
              <p:spPr>
                <a:xfrm>
                  <a:off x="8731366" y="1511775"/>
                  <a:ext cx="1514856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4800" b="1" dirty="0">
                      <a:solidFill>
                        <a:schemeClr val="bg1"/>
                      </a:solidFill>
                    </a:rPr>
                    <a:t>40%</a:t>
                  </a:r>
                  <a:endParaRPr lang="en-US" sz="48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xmlns="" id="{6E81A93A-5CFB-4BA7-ADB2-7F3AFBB3C470}"/>
                    </a:ext>
                  </a:extLst>
                </p:cNvPr>
                <p:cNvSpPr txBox="1"/>
                <p:nvPr/>
              </p:nvSpPr>
              <p:spPr>
                <a:xfrm>
                  <a:off x="1083934" y="1511775"/>
                  <a:ext cx="1311794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4400" dirty="0">
                      <a:solidFill>
                        <a:schemeClr val="bg1"/>
                      </a:solidFill>
                    </a:rPr>
                    <a:t>20%</a:t>
                  </a:r>
                  <a:endParaRPr lang="en-US" sz="4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xmlns="" id="{F589558B-6971-4573-A67D-23A312560199}"/>
                    </a:ext>
                  </a:extLst>
                </p:cNvPr>
                <p:cNvSpPr txBox="1"/>
                <p:nvPr/>
              </p:nvSpPr>
              <p:spPr>
                <a:xfrm>
                  <a:off x="3303161" y="1498769"/>
                  <a:ext cx="1514856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4400" dirty="0">
                      <a:solidFill>
                        <a:schemeClr val="bg1"/>
                      </a:solidFill>
                    </a:rPr>
                    <a:t>20%</a:t>
                  </a:r>
                  <a:endParaRPr lang="en-US" sz="4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xmlns="" id="{CE67F611-F7F5-4B3C-AD5F-19B697CDF439}"/>
                    </a:ext>
                  </a:extLst>
                </p:cNvPr>
                <p:cNvSpPr txBox="1"/>
                <p:nvPr/>
              </p:nvSpPr>
              <p:spPr>
                <a:xfrm>
                  <a:off x="4907650" y="1511773"/>
                  <a:ext cx="1514856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4400" dirty="0">
                      <a:solidFill>
                        <a:schemeClr val="bg1"/>
                      </a:solidFill>
                    </a:rPr>
                    <a:t>10%</a:t>
                  </a:r>
                  <a:endParaRPr lang="en-US" sz="4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xmlns="" id="{120048CC-14E1-4BDE-AF83-587533454D2E}"/>
                    </a:ext>
                  </a:extLst>
                </p:cNvPr>
                <p:cNvSpPr txBox="1"/>
                <p:nvPr/>
              </p:nvSpPr>
              <p:spPr>
                <a:xfrm>
                  <a:off x="6008630" y="1498769"/>
                  <a:ext cx="1514856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4400" dirty="0">
                      <a:solidFill>
                        <a:schemeClr val="bg1"/>
                      </a:solidFill>
                    </a:rPr>
                    <a:t>10%</a:t>
                  </a:r>
                  <a:endParaRPr lang="en-US" sz="44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1274CEFE-7970-418F-A84D-2603C81A6C70}"/>
                  </a:ext>
                </a:extLst>
              </p:cNvPr>
              <p:cNvSpPr txBox="1"/>
              <p:nvPr/>
            </p:nvSpPr>
            <p:spPr>
              <a:xfrm>
                <a:off x="512064" y="2324213"/>
                <a:ext cx="66751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200" b="1" dirty="0">
                    <a:solidFill>
                      <a:schemeClr val="accent5">
                        <a:lumMod val="75000"/>
                      </a:schemeClr>
                    </a:solidFill>
                  </a:rPr>
                  <a:t>ОБСЛУЖИВАНИЕ ДОКУМЕНТАЦИИ</a:t>
                </a:r>
                <a:endParaRPr lang="en-US" sz="32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748D43C7-7C7B-4772-8BE0-43EF8C72C5FC}"/>
                  </a:ext>
                </a:extLst>
              </p:cNvPr>
              <p:cNvSpPr txBox="1"/>
              <p:nvPr/>
            </p:nvSpPr>
            <p:spPr>
              <a:xfrm>
                <a:off x="7187184" y="2324212"/>
                <a:ext cx="44927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200" b="1" dirty="0">
                    <a:solidFill>
                      <a:schemeClr val="accent5">
                        <a:lumMod val="75000"/>
                      </a:schemeClr>
                    </a:solidFill>
                  </a:rPr>
                  <a:t>ФУНКЦИОНАЛ</a:t>
                </a:r>
                <a:endParaRPr lang="en-US" sz="32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" name="Левая круглая скобка 11">
                <a:extLst>
                  <a:ext uri="{FF2B5EF4-FFF2-40B4-BE49-F238E27FC236}">
                    <a16:creationId xmlns:a16="http://schemas.microsoft.com/office/drawing/2014/main" xmlns="" id="{8EA5AB10-1B14-4C2B-B095-B60B8E46168B}"/>
                  </a:ext>
                </a:extLst>
              </p:cNvPr>
              <p:cNvSpPr/>
              <p:nvPr/>
            </p:nvSpPr>
            <p:spPr>
              <a:xfrm rot="16200000">
                <a:off x="3500329" y="-664053"/>
                <a:ext cx="698592" cy="6675122"/>
              </a:xfrm>
              <a:prstGeom prst="leftBracket">
                <a:avLst/>
              </a:prstGeom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Левая круглая скобка 14">
                <a:extLst>
                  <a:ext uri="{FF2B5EF4-FFF2-40B4-BE49-F238E27FC236}">
                    <a16:creationId xmlns:a16="http://schemas.microsoft.com/office/drawing/2014/main" xmlns="" id="{91B4BF5E-0F81-4BCB-A55E-9AB8BE11C453}"/>
                  </a:ext>
                </a:extLst>
              </p:cNvPr>
              <p:cNvSpPr/>
              <p:nvPr/>
            </p:nvSpPr>
            <p:spPr>
              <a:xfrm rot="16200000" flipV="1">
                <a:off x="9084263" y="459596"/>
                <a:ext cx="698592" cy="4416552"/>
              </a:xfrm>
              <a:prstGeom prst="leftBracket">
                <a:avLst/>
              </a:prstGeom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F143AA8-AD01-43E7-8DB4-B77FFC23C1C0}"/>
                </a:ext>
              </a:extLst>
            </p:cNvPr>
            <p:cNvSpPr txBox="1"/>
            <p:nvPr/>
          </p:nvSpPr>
          <p:spPr>
            <a:xfrm>
              <a:off x="512064" y="1073648"/>
              <a:ext cx="22311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accent1">
                      <a:lumMod val="75000"/>
                    </a:schemeClr>
                  </a:solidFill>
                </a:rPr>
                <a:t>ПОИСК ДОКУМЕНТОВ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1860C2F1-17C1-421D-8D1F-DE9B7993C73A}"/>
                </a:ext>
              </a:extLst>
            </p:cNvPr>
            <p:cNvSpPr txBox="1"/>
            <p:nvPr/>
          </p:nvSpPr>
          <p:spPr>
            <a:xfrm>
              <a:off x="2694890" y="1068074"/>
              <a:ext cx="23088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accent2">
                      <a:lumMod val="75000"/>
                    </a:schemeClr>
                  </a:solidFill>
                </a:rPr>
                <a:t>СОГЛАСОВАНИЕ ДОКУМЕНТОВ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DE1448A7-DFD7-449C-8279-F3E548C3AF24}"/>
                </a:ext>
              </a:extLst>
            </p:cNvPr>
            <p:cNvSpPr txBox="1"/>
            <p:nvPr/>
          </p:nvSpPr>
          <p:spPr>
            <a:xfrm>
              <a:off x="4827452" y="1431802"/>
              <a:ext cx="1604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accent3">
                      <a:lumMod val="75000"/>
                    </a:schemeClr>
                  </a:solidFill>
                </a:rPr>
                <a:t>ПЕРЕДАЧА</a:t>
              </a:r>
              <a:endParaRPr lang="en-US" sz="2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F29C6F2-008E-40A3-9C00-E59B0C2762A5}"/>
                </a:ext>
              </a:extLst>
            </p:cNvPr>
            <p:cNvSpPr txBox="1"/>
            <p:nvPr/>
          </p:nvSpPr>
          <p:spPr>
            <a:xfrm>
              <a:off x="5998984" y="1074634"/>
              <a:ext cx="13940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accent4">
                      <a:lumMod val="75000"/>
                    </a:schemeClr>
                  </a:solidFill>
                </a:rPr>
                <a:t>ОТЧЕТЫ</a:t>
              </a:r>
              <a:endParaRPr lang="en-US" sz="24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716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EC06BF1E-042A-4CC2-B406-559B2CDE9259}"/>
              </a:ext>
            </a:extLst>
          </p:cNvPr>
          <p:cNvSpPr/>
          <p:nvPr/>
        </p:nvSpPr>
        <p:spPr>
          <a:xfrm>
            <a:off x="7617125" y="621102"/>
            <a:ext cx="4321833" cy="51844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xmlns="" id="{DE03B932-9377-43DB-AE44-D8CF8CE55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11062"/>
            <a:ext cx="7409793" cy="323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8A4926D-B43D-4D89-B19C-3E967B64C647}"/>
              </a:ext>
            </a:extLst>
          </p:cNvPr>
          <p:cNvSpPr/>
          <p:nvPr/>
        </p:nvSpPr>
        <p:spPr>
          <a:xfrm>
            <a:off x="7617125" y="1051269"/>
            <a:ext cx="43218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STXihei" panose="020B0503020204020204" pitchFamily="2" charset="-122"/>
                <a:ea typeface="STXihei" panose="020B0503020204020204" pitchFamily="2" charset="-122"/>
              </a:rPr>
              <a:t>ПАО </a:t>
            </a:r>
            <a:r>
              <a:rPr lang="ru-RU" sz="3600" b="1" dirty="0" err="1">
                <a:latin typeface="STXihei" panose="020B0503020204020204" pitchFamily="2" charset="-122"/>
                <a:ea typeface="STXihei" panose="020B0503020204020204" pitchFamily="2" charset="-122"/>
              </a:rPr>
              <a:t>Энел</a:t>
            </a:r>
            <a:r>
              <a:rPr lang="ru-RU" sz="3600" b="1" dirty="0">
                <a:latin typeface="STXihei" panose="020B0503020204020204" pitchFamily="2" charset="-122"/>
                <a:ea typeface="STXihei" panose="020B0503020204020204" pitchFamily="2" charset="-122"/>
              </a:rPr>
              <a:t> Россия</a:t>
            </a: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E18D71E-809B-4E30-8E21-15FDDE1E69FB}"/>
              </a:ext>
            </a:extLst>
          </p:cNvPr>
          <p:cNvSpPr/>
          <p:nvPr/>
        </p:nvSpPr>
        <p:spPr>
          <a:xfrm>
            <a:off x="7617124" y="3597820"/>
            <a:ext cx="432183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ea typeface="STXihei" panose="02010600040101010101" pitchFamily="2" charset="-122"/>
              </a:rPr>
              <a:t>Конаковская ГРЭС</a:t>
            </a:r>
            <a:r>
              <a:rPr lang="ru-RU" dirty="0">
                <a:ea typeface="STXihei" panose="02010600040101010101" pitchFamily="2" charset="-122"/>
              </a:rPr>
              <a:t>(Тверская обл.)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ea typeface="STXihei" panose="02010600040101010101" pitchFamily="2" charset="-122"/>
              </a:rPr>
              <a:t>Среднеуральская ГРЭС и </a:t>
            </a:r>
            <a:r>
              <a:rPr lang="ru-RU" sz="2000" dirty="0" err="1">
                <a:ea typeface="STXihei" panose="02010600040101010101" pitchFamily="2" charset="-122"/>
              </a:rPr>
              <a:t>Рефтинская</a:t>
            </a:r>
            <a:r>
              <a:rPr lang="ru-RU" sz="2000" dirty="0">
                <a:ea typeface="STXihei" panose="02010600040101010101" pitchFamily="2" charset="-122"/>
              </a:rPr>
              <a:t> ГРЭС </a:t>
            </a:r>
            <a:r>
              <a:rPr lang="ru-RU" dirty="0">
                <a:ea typeface="STXihei" panose="02010600040101010101" pitchFamily="2" charset="-122"/>
              </a:rPr>
              <a:t>(Свердловская обл.)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ea typeface="STXihei" panose="02010600040101010101" pitchFamily="2" charset="-122"/>
              </a:rPr>
              <a:t>Невинномысская ГРЭС </a:t>
            </a:r>
            <a:r>
              <a:rPr lang="ru-RU" dirty="0">
                <a:ea typeface="STXihei" panose="02010600040101010101" pitchFamily="2" charset="-122"/>
              </a:rPr>
              <a:t>(Ставропольский край).</a:t>
            </a:r>
            <a:endParaRPr lang="en-US" dirty="0">
              <a:ea typeface="STXihei" panose="02010600040101010101" pitchFamily="2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72D2839-1D0A-424E-A766-C290F2D5A3BE}"/>
              </a:ext>
            </a:extLst>
          </p:cNvPr>
          <p:cNvSpPr txBox="1"/>
          <p:nvPr/>
        </p:nvSpPr>
        <p:spPr>
          <a:xfrm>
            <a:off x="7617125" y="2121408"/>
            <a:ext cx="43218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/>
              <a:t>ЭЛЕКТРОСНАБЖЕНИЕ</a:t>
            </a:r>
          </a:p>
          <a:p>
            <a:pPr algn="ctr"/>
            <a:r>
              <a:rPr lang="ru-RU" sz="3400" b="1" dirty="0"/>
              <a:t>ТЕПЛОСНАБЖЕНИЕ</a:t>
            </a:r>
            <a:endParaRPr lang="en-US" sz="3400" b="1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BBD50BFC-B125-48BA-89AB-C0E82ED49E97}"/>
              </a:ext>
            </a:extLst>
          </p:cNvPr>
          <p:cNvCxnSpPr/>
          <p:nvPr/>
        </p:nvCxnSpPr>
        <p:spPr>
          <a:xfrm>
            <a:off x="7617124" y="1819656"/>
            <a:ext cx="4321833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EF5AD3E-A6A5-4C75-8024-54BA879CD226}"/>
              </a:ext>
            </a:extLst>
          </p:cNvPr>
          <p:cNvSpPr txBox="1"/>
          <p:nvPr/>
        </p:nvSpPr>
        <p:spPr>
          <a:xfrm>
            <a:off x="1" y="371851"/>
            <a:ext cx="740979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spcBef>
                <a:spcPts val="600"/>
              </a:spcBef>
            </a:pP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</a:rPr>
              <a:t>ЭЛЕКТРОННЫЙ ДОКУМЕНТООБОРОТ</a:t>
            </a:r>
          </a:p>
          <a:p>
            <a:pPr algn="ctr"/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+</a:t>
            </a:r>
          </a:p>
          <a:p>
            <a:pPr algn="ctr"/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ПЕРЕРАБОТКА МАКУЛАТУРЫ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89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too many documents">
            <a:extLst>
              <a:ext uri="{FF2B5EF4-FFF2-40B4-BE49-F238E27FC236}">
                <a16:creationId xmlns:a16="http://schemas.microsoft.com/office/drawing/2014/main" xmlns="" id="{BD7BFBA5-5C47-4ACD-AC5C-2EC3CD928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7874" y="2674188"/>
            <a:ext cx="4564126" cy="366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ÑÐ½ÐµÐ» ÑÐ¾ÑÑÐ¸Ñ">
            <a:extLst>
              <a:ext uri="{FF2B5EF4-FFF2-40B4-BE49-F238E27FC236}">
                <a16:creationId xmlns:a16="http://schemas.microsoft.com/office/drawing/2014/main" xmlns="" id="{CAB137DB-2E0B-473A-B689-C28627DBA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6488" y="815212"/>
            <a:ext cx="3455984" cy="126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6E0D9262-4BFB-4E3D-B263-6FB66409FAD1}"/>
              </a:ext>
            </a:extLst>
          </p:cNvPr>
          <p:cNvGrpSpPr/>
          <p:nvPr/>
        </p:nvGrpSpPr>
        <p:grpSpPr>
          <a:xfrm>
            <a:off x="122368" y="147357"/>
            <a:ext cx="8174736" cy="2305872"/>
            <a:chOff x="182880" y="884259"/>
            <a:chExt cx="8174736" cy="2305872"/>
          </a:xfrm>
        </p:grpSpPr>
        <p:graphicFrame>
          <p:nvGraphicFramePr>
            <p:cNvPr id="5" name="Диаграмма 4">
              <a:extLst>
                <a:ext uri="{FF2B5EF4-FFF2-40B4-BE49-F238E27FC236}">
                  <a16:creationId xmlns:a16="http://schemas.microsoft.com/office/drawing/2014/main" xmlns="" id="{52102085-681D-4FB2-BBB7-9528BAAADB2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6267677"/>
                </p:ext>
              </p:extLst>
            </p:nvPr>
          </p:nvGraphicFramePr>
          <p:xfrm>
            <a:off x="182880" y="884259"/>
            <a:ext cx="8174736" cy="14748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032B3932-514C-4F9B-A033-00E50D19DCB2}"/>
                </a:ext>
              </a:extLst>
            </p:cNvPr>
            <p:cNvSpPr txBox="1"/>
            <p:nvPr/>
          </p:nvSpPr>
          <p:spPr>
            <a:xfrm>
              <a:off x="2679192" y="1074602"/>
              <a:ext cx="553212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600" b="1" dirty="0">
                  <a:solidFill>
                    <a:schemeClr val="bg1"/>
                  </a:solidFill>
                </a:rPr>
                <a:t>70%</a:t>
              </a:r>
              <a:endParaRPr lang="en-US" sz="66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D2540CE-ABA5-4C4D-B12E-D0826102243A}"/>
                </a:ext>
              </a:extLst>
            </p:cNvPr>
            <p:cNvSpPr txBox="1"/>
            <p:nvPr/>
          </p:nvSpPr>
          <p:spPr>
            <a:xfrm>
              <a:off x="320040" y="1067707"/>
              <a:ext cx="235915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600" dirty="0">
                  <a:solidFill>
                    <a:schemeClr val="bg1"/>
                  </a:solidFill>
                </a:rPr>
                <a:t>30%</a:t>
              </a:r>
              <a:endParaRPr lang="en-US" sz="66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127783B-3730-49A7-B7D9-484406792760}"/>
                </a:ext>
              </a:extLst>
            </p:cNvPr>
            <p:cNvSpPr txBox="1"/>
            <p:nvPr/>
          </p:nvSpPr>
          <p:spPr>
            <a:xfrm>
              <a:off x="2679192" y="2236024"/>
              <a:ext cx="5532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accent5">
                      <a:lumMod val="75000"/>
                    </a:schemeClr>
                  </a:solidFill>
                </a:rPr>
                <a:t>ФУНКЦИОНАЛ</a:t>
              </a:r>
              <a:endParaRPr lang="en-US" sz="3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EB15169-B236-48DE-AC35-3F0BEED19C92}"/>
                </a:ext>
              </a:extLst>
            </p:cNvPr>
            <p:cNvSpPr txBox="1"/>
            <p:nvPr/>
          </p:nvSpPr>
          <p:spPr>
            <a:xfrm>
              <a:off x="182880" y="2236024"/>
              <a:ext cx="285292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accent4">
                      <a:lumMod val="75000"/>
                    </a:schemeClr>
                  </a:solidFill>
                </a:rPr>
                <a:t>ОБСЛУЖИВАНИЕ ДОКУМЕНТОВ</a:t>
              </a:r>
              <a:endParaRPr lang="en-US" sz="28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98665EE9-649B-4DAA-9FB9-EF239AF77A39}"/>
              </a:ext>
            </a:extLst>
          </p:cNvPr>
          <p:cNvGrpSpPr/>
          <p:nvPr/>
        </p:nvGrpSpPr>
        <p:grpSpPr>
          <a:xfrm>
            <a:off x="259527" y="2674188"/>
            <a:ext cx="6991001" cy="3516737"/>
            <a:chOff x="259527" y="2674188"/>
            <a:chExt cx="6991001" cy="3516737"/>
          </a:xfrm>
        </p:grpSpPr>
        <p:pic>
          <p:nvPicPr>
            <p:cNvPr id="1026" name="Picture 2" descr="Image result for sustainable development goal 15">
              <a:extLst>
                <a:ext uri="{FF2B5EF4-FFF2-40B4-BE49-F238E27FC236}">
                  <a16:creationId xmlns:a16="http://schemas.microsoft.com/office/drawing/2014/main" xmlns="" id="{769F0720-893B-4629-BBB2-59C40E82CC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527" y="2674188"/>
              <a:ext cx="3516737" cy="3516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sustainable development goal 4">
              <a:extLst>
                <a:ext uri="{FF2B5EF4-FFF2-40B4-BE49-F238E27FC236}">
                  <a16:creationId xmlns:a16="http://schemas.microsoft.com/office/drawing/2014/main" xmlns="" id="{5B86696D-7F1E-4BF0-86C9-4A2AE4271C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4888" y="2824736"/>
              <a:ext cx="1607820" cy="1607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sustainable development goal 7">
              <a:extLst>
                <a:ext uri="{FF2B5EF4-FFF2-40B4-BE49-F238E27FC236}">
                  <a16:creationId xmlns:a16="http://schemas.microsoft.com/office/drawing/2014/main" xmlns="" id="{F2C843E8-BC01-4871-9940-6CB68B9772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2708" y="2826783"/>
              <a:ext cx="1607820" cy="1607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 for sustainable development goal 8">
              <a:extLst>
                <a:ext uri="{FF2B5EF4-FFF2-40B4-BE49-F238E27FC236}">
                  <a16:creationId xmlns:a16="http://schemas.microsoft.com/office/drawing/2014/main" xmlns="" id="{0887289F-0EFF-4AF7-AC0A-F3B789E5A8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8798" y="4432556"/>
              <a:ext cx="1607820" cy="1607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319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63BB465-EF37-48B9-B292-9B4AE4F3F323}"/>
              </a:ext>
            </a:extLst>
          </p:cNvPr>
          <p:cNvSpPr txBox="1"/>
          <p:nvPr/>
        </p:nvSpPr>
        <p:spPr>
          <a:xfrm>
            <a:off x="1050022" y="1441557"/>
            <a:ext cx="10226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  <a:endParaRPr lang="en-US" sz="8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23A616C-4E45-457C-8385-6719B832E949}"/>
              </a:ext>
            </a:extLst>
          </p:cNvPr>
          <p:cNvSpPr txBox="1"/>
          <p:nvPr/>
        </p:nvSpPr>
        <p:spPr>
          <a:xfrm>
            <a:off x="4495106" y="4757136"/>
            <a:ext cx="32017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Костина Анна</a:t>
            </a:r>
          </a:p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3 курс МБ ИБДА РАНХиГС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DA9E8325-5195-41BE-8BDB-909E6CD2507D}"/>
              </a:ext>
            </a:extLst>
          </p:cNvPr>
          <p:cNvGrpSpPr/>
          <p:nvPr/>
        </p:nvGrpSpPr>
        <p:grpSpPr>
          <a:xfrm>
            <a:off x="1543741" y="2603560"/>
            <a:ext cx="9104518" cy="1650880"/>
            <a:chOff x="1205606" y="2603560"/>
            <a:chExt cx="9104518" cy="1650880"/>
          </a:xfrm>
        </p:grpSpPr>
        <p:pic>
          <p:nvPicPr>
            <p:cNvPr id="3" name="Picture 4" descr="Image result for ÑÐ½ÐµÐ» ÑÐ¾ÑÑÐ¸Ñ">
              <a:extLst>
                <a:ext uri="{FF2B5EF4-FFF2-40B4-BE49-F238E27FC236}">
                  <a16:creationId xmlns:a16="http://schemas.microsoft.com/office/drawing/2014/main" xmlns="" id="{995077C9-A3B3-468C-A473-91CF2FBFD9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5606" y="2603560"/>
              <a:ext cx="4524634" cy="1650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Image result for Ð¸Ð±Ð´Ð° ÑÐ°Ð½ÑÐ¸Ð³Ñ">
              <a:extLst>
                <a:ext uri="{FF2B5EF4-FFF2-40B4-BE49-F238E27FC236}">
                  <a16:creationId xmlns:a16="http://schemas.microsoft.com/office/drawing/2014/main" xmlns="" id="{180FFAB4-F83E-44FC-BDD0-C7F45EDEAC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2720" b="30528"/>
            <a:stretch/>
          </p:blipFill>
          <p:spPr bwMode="auto">
            <a:xfrm>
              <a:off x="6130222" y="2660904"/>
              <a:ext cx="4179902" cy="1536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573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8DF739-7FFE-C746-83EC-091838B464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Реалии современного </a:t>
            </a:r>
            <a:r>
              <a:rPr lang="ru-RU" dirty="0" err="1"/>
              <a:t>рекрутмента</a:t>
            </a:r>
            <a:r>
              <a:rPr lang="ru-RU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D82CC53-2DD0-7443-A64C-546599D93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50" y="3564467"/>
            <a:ext cx="5829299" cy="1536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438F2B8-3571-9349-AFEC-BC12E02EF788}"/>
              </a:ext>
            </a:extLst>
          </p:cNvPr>
          <p:cNvSpPr txBox="1"/>
          <p:nvPr/>
        </p:nvSpPr>
        <p:spPr>
          <a:xfrm>
            <a:off x="-3314699" y="5225178"/>
            <a:ext cx="19364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Студентка: </a:t>
            </a:r>
            <a:r>
              <a:rPr lang="ru-RU" dirty="0" err="1"/>
              <a:t>Саргсян</a:t>
            </a:r>
            <a:r>
              <a:rPr lang="ru-RU" dirty="0"/>
              <a:t> Кристина </a:t>
            </a:r>
            <a:r>
              <a:rPr lang="ru-RU" dirty="0" err="1"/>
              <a:t>Аветисовна</a:t>
            </a:r>
            <a:r>
              <a:rPr lang="ru-RU" dirty="0"/>
              <a:t> </a:t>
            </a:r>
          </a:p>
          <a:p>
            <a:pPr algn="ctr"/>
            <a:r>
              <a:rPr lang="ru-RU" dirty="0"/>
              <a:t>4 курс, ИБДА, Управление персоналом</a:t>
            </a:r>
          </a:p>
        </p:txBody>
      </p:sp>
    </p:spTree>
    <p:extLst>
      <p:ext uri="{BB962C8B-B14F-4D97-AF65-F5344CB8AC3E}">
        <p14:creationId xmlns:p14="http://schemas.microsoft.com/office/powerpoint/2010/main" val="1035013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D17A0F-0474-B44B-8D4D-B0B9D04FC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Современный тип руководства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81B66D-2D0E-9549-A0DD-7B2160ECA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Соучаствующее (</a:t>
            </a:r>
            <a:r>
              <a:rPr lang="ru-RU" dirty="0" err="1"/>
              <a:t>партисипативное</a:t>
            </a:r>
            <a:r>
              <a:rPr lang="ru-RU" dirty="0"/>
              <a:t>) управление — это вариант современного стиля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ADE5A2D-7450-1A4B-B024-44FC81377A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7345" y="1650855"/>
            <a:ext cx="4718967" cy="3146961"/>
          </a:xfrm>
          <a:prstGeom prst="rect">
            <a:avLst/>
          </a:prstGeom>
          <a:solidFill>
            <a:schemeClr val="accent6"/>
          </a:solidFill>
          <a:effectLst>
            <a:outerShdw blurRad="50800" dist="508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789697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5C51FC-3A1D-E54F-A184-69A426874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        Кадровое </a:t>
            </a:r>
            <a:r>
              <a:rPr lang="ru-RU" dirty="0" err="1"/>
              <a:t>агенство</a:t>
            </a:r>
            <a:r>
              <a:rPr lang="ru-RU" dirty="0"/>
              <a:t> «Империя Кадров»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Краткая характеристика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183FD22-FBA8-3941-9644-F4746AF0C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2171769"/>
            <a:ext cx="9603275" cy="3927948"/>
          </a:xfrm>
        </p:spPr>
        <p:txBody>
          <a:bodyPr>
            <a:noAutofit/>
          </a:bodyPr>
          <a:lstStyle/>
          <a:p>
            <a:endParaRPr lang="ru-RU" sz="1600" dirty="0"/>
          </a:p>
          <a:p>
            <a:pPr marL="0" indent="0">
              <a:buNone/>
            </a:pPr>
            <a:r>
              <a:rPr lang="ru-RU" sz="1600" dirty="0"/>
              <a:t>Основана в 1995 году 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Услуги: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Подбор персонала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Аутсорсинг персонала</a:t>
            </a:r>
          </a:p>
          <a:p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Аутстаффинг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персонала</a:t>
            </a:r>
          </a:p>
          <a:p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Аутплейсмент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Кадровый аудит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939A0D6-6637-D941-A15D-F9DB03034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483" y="2245868"/>
            <a:ext cx="4949826" cy="324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97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BF229A-1116-F94D-A293-3E60BF38B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Обязанности практиканта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274D28-FC9B-C942-833A-FC73CCFFD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918010"/>
            <a:ext cx="9603275" cy="3548335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Researching</a:t>
            </a:r>
            <a:r>
              <a:rPr lang="ru-RU" sz="1800" dirty="0"/>
              <a:t>: работа с различными источниками информации</a:t>
            </a:r>
            <a:endParaRPr lang="en-US" sz="1800" dirty="0"/>
          </a:p>
          <a:p>
            <a:pPr lvl="0"/>
            <a:r>
              <a:rPr lang="ru-RU" sz="1800" dirty="0"/>
              <a:t>Постоянный </a:t>
            </a:r>
            <a:r>
              <a:rPr lang="ru-RU" sz="1800" dirty="0" err="1"/>
              <a:t>ресечинг</a:t>
            </a:r>
            <a:r>
              <a:rPr lang="ru-RU" sz="1800" dirty="0"/>
              <a:t> кандидатов по различным позициям; </a:t>
            </a:r>
          </a:p>
          <a:p>
            <a:pPr lvl="0"/>
            <a:r>
              <a:rPr lang="ru-RU" sz="1800" dirty="0"/>
              <a:t>Проведение первичных и вторичных интервью;</a:t>
            </a:r>
          </a:p>
          <a:p>
            <a:pPr lvl="0"/>
            <a:r>
              <a:rPr lang="ru-RU" sz="1800" dirty="0"/>
              <a:t>Проведение полного анализа по кандидатам;</a:t>
            </a:r>
          </a:p>
          <a:p>
            <a:pPr lvl="0"/>
            <a:r>
              <a:rPr lang="ru-RU" sz="1800" dirty="0"/>
              <a:t>Постоянное взаимодействие с коллегами через Корпоративный портал</a:t>
            </a:r>
          </a:p>
          <a:p>
            <a:pPr lvl="0"/>
            <a:r>
              <a:rPr lang="ru-RU" sz="1800" dirty="0"/>
              <a:t>Поддержание связи с компаниями-заказчиками, представление им отобранных агентством кандидатов; </a:t>
            </a:r>
          </a:p>
          <a:p>
            <a:pPr lvl="0"/>
            <a:r>
              <a:rPr lang="ru-RU" sz="1800" dirty="0"/>
              <a:t>Подготовка документов для подписания договоров с соискателями</a:t>
            </a:r>
          </a:p>
          <a:p>
            <a:pPr lvl="0"/>
            <a:r>
              <a:rPr lang="ru-RU" sz="1800" dirty="0"/>
              <a:t>Предоставление каждодневного отчета руководителю о проделанной работе</a:t>
            </a:r>
          </a:p>
          <a:p>
            <a:endParaRPr lang="ru-RU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102D846-5CEC-1241-B39F-9DF289D63728}"/>
              </a:ext>
            </a:extLst>
          </p:cNvPr>
          <p:cNvSpPr txBox="1"/>
          <p:nvPr/>
        </p:nvSpPr>
        <p:spPr>
          <a:xfrm>
            <a:off x="2343149" y="128588"/>
            <a:ext cx="850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 Кадровое </a:t>
            </a:r>
            <a:r>
              <a:rPr lang="ru-RU" sz="2800" dirty="0" err="1"/>
              <a:t>агенство</a:t>
            </a:r>
            <a:r>
              <a:rPr lang="ru-RU" sz="2800" dirty="0"/>
              <a:t> «Империя Кадров» </a:t>
            </a:r>
          </a:p>
        </p:txBody>
      </p:sp>
    </p:spTree>
    <p:extLst>
      <p:ext uri="{BB962C8B-B14F-4D97-AF65-F5344CB8AC3E}">
        <p14:creationId xmlns:p14="http://schemas.microsoft.com/office/powerpoint/2010/main" val="3175176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F81180-A59E-D84B-BF93-EC17BEFD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Кадровое </a:t>
            </a:r>
            <a:r>
              <a:rPr lang="ru-RU" dirty="0" err="1"/>
              <a:t>агенство</a:t>
            </a:r>
            <a:r>
              <a:rPr lang="ru-RU" dirty="0"/>
              <a:t> «Империя Кадров»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DEF682-D141-5F48-8A7F-A56081FF1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933" y="1314450"/>
            <a:ext cx="3976989" cy="43169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Характеристика руководителя:</a:t>
            </a:r>
          </a:p>
          <a:p>
            <a:pPr marL="0" indent="0">
              <a:buNone/>
            </a:pPr>
            <a:endParaRPr lang="ru-RU" sz="1800" dirty="0"/>
          </a:p>
          <a:p>
            <a:r>
              <a:rPr lang="ru-RU" sz="1800" dirty="0"/>
              <a:t>Авторитарный </a:t>
            </a:r>
          </a:p>
          <a:p>
            <a:r>
              <a:rPr lang="ru-RU" sz="1800" dirty="0"/>
              <a:t>Подавляет инициативу</a:t>
            </a:r>
          </a:p>
          <a:p>
            <a:r>
              <a:rPr lang="ru-RU" sz="1800" dirty="0"/>
              <a:t>Постоянный отчет </a:t>
            </a:r>
          </a:p>
          <a:p>
            <a:r>
              <a:rPr lang="ru-RU" sz="1800" dirty="0"/>
              <a:t>Устанавливает некорректные правила, не способствующие росту и развитию сотрудников </a:t>
            </a:r>
          </a:p>
          <a:p>
            <a:r>
              <a:rPr lang="ru-RU" sz="1800" dirty="0"/>
              <a:t>Закрытость в общении с подчиненными </a:t>
            </a:r>
          </a:p>
          <a:p>
            <a:endParaRPr lang="ru-RU" sz="1800" dirty="0"/>
          </a:p>
          <a:p>
            <a:endParaRPr lang="ru-RU" sz="1800" dirty="0"/>
          </a:p>
          <a:p>
            <a:pPr marL="0" indent="0">
              <a:buNone/>
            </a:pPr>
            <a:r>
              <a:rPr lang="ru-RU" sz="1800" dirty="0"/>
              <a:t> </a:t>
            </a:r>
          </a:p>
          <a:p>
            <a:endParaRPr lang="ru-RU" sz="1800" dirty="0"/>
          </a:p>
          <a:p>
            <a:endParaRPr lang="ru-RU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5B82D1F-8479-1B4F-994A-70979C5F3638}"/>
              </a:ext>
            </a:extLst>
          </p:cNvPr>
          <p:cNvSpPr txBox="1"/>
          <p:nvPr/>
        </p:nvSpPr>
        <p:spPr>
          <a:xfrm>
            <a:off x="7566669" y="1314450"/>
            <a:ext cx="4625331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Характеристика компании:</a:t>
            </a:r>
          </a:p>
          <a:p>
            <a:endParaRPr lang="ru-RU" dirty="0"/>
          </a:p>
          <a:p>
            <a:endParaRPr lang="ru-RU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Сотрудники используют привычные способы поиска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Не готовятся к интервью с кандидатами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Опираются на субъективное мнение при оценки кандидатов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Компания находится в состоянии стагнации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Плохая эргономика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7180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45" y="122773"/>
            <a:ext cx="4727252" cy="1422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7200" y="209482"/>
            <a:ext cx="2711036" cy="2711036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3D728B92-7657-0C4B-B3E3-FD5758F1A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176134"/>
            <a:ext cx="11393584" cy="4666838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/>
              <a:t>РОССИЙСКИЕ КАДРОВЫЕ АГЕНСТВА:</a:t>
            </a:r>
            <a:endParaRPr lang="ru-RU" sz="2800" dirty="0"/>
          </a:p>
          <a:p>
            <a:r>
              <a:rPr lang="ru-RU" sz="2800" b="1" dirty="0"/>
              <a:t>ЕСТЬ ЛИ СВЕТ В КОНЦЕ ТОННЕЛЯ?</a:t>
            </a:r>
          </a:p>
          <a:p>
            <a:endParaRPr lang="ru-RU" sz="2800" b="1" dirty="0"/>
          </a:p>
          <a:p>
            <a:endParaRPr lang="ru-RU" sz="2800" b="1" dirty="0"/>
          </a:p>
          <a:p>
            <a:r>
              <a:rPr lang="ru-RU" sz="2800" b="1" dirty="0"/>
              <a:t> </a:t>
            </a:r>
          </a:p>
          <a:p>
            <a:endParaRPr lang="ru-RU" sz="2800" b="1" dirty="0"/>
          </a:p>
          <a:p>
            <a:endParaRPr lang="ru-RU" sz="2800" b="1" dirty="0"/>
          </a:p>
          <a:p>
            <a:r>
              <a:rPr lang="ru-RU" sz="2800" b="1" dirty="0"/>
              <a:t>Студентка: </a:t>
            </a:r>
            <a:r>
              <a:rPr lang="ru-RU" sz="2800" dirty="0" err="1"/>
              <a:t>Полицина</a:t>
            </a:r>
            <a:r>
              <a:rPr lang="ru-RU" sz="2800" dirty="0"/>
              <a:t> Маргарита Викторовна</a:t>
            </a:r>
          </a:p>
          <a:p>
            <a:r>
              <a:rPr lang="ru-RU" sz="2800" dirty="0"/>
              <a:t>4-й курс, ИБДА, Управление персоналом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" name="Рисунок 6">
            <a:extLst>
              <a:ext uri="{FF2B5EF4-FFF2-40B4-BE49-F238E27FC236}">
                <a16:creationId xmlns:a16="http://schemas.microsoft.com/office/drawing/2014/main" xmlns="" id="{468E2B8A-6DCF-4D44-AA8E-7D8EC3613C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566" y="3302204"/>
            <a:ext cx="1706398" cy="170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12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tx1"/>
                </a:solidFill>
              </a:rPr>
              <a:t>Дигитализация</a:t>
            </a:r>
            <a:r>
              <a:rPr lang="ru-RU" dirty="0">
                <a:solidFill>
                  <a:schemeClr val="tx1"/>
                </a:solidFill>
              </a:rPr>
              <a:t> образования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074" y="2133600"/>
            <a:ext cx="5533064" cy="3694473"/>
          </a:xfr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9082" y="2686993"/>
            <a:ext cx="4124061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21476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6033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Краткая характеристика компании </a:t>
            </a:r>
            <a:br>
              <a:rPr lang="ru-RU" dirty="0"/>
            </a:br>
            <a:r>
              <a:rPr lang="en-US" b="1" dirty="0"/>
              <a:t>HAYS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695"/>
            <a:ext cx="3888080" cy="11701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455174"/>
            <a:ext cx="712201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err="1"/>
              <a:t>Hays</a:t>
            </a:r>
            <a:r>
              <a:rPr lang="ru-RU" sz="2000" dirty="0"/>
              <a:t> — международная рекрутинговая компания, специализирующаяся на подборе постоянного и временного персонала в различные индустрии.</a:t>
            </a:r>
            <a:endParaRPr lang="en-US" sz="2000" dirty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Головной офис компании находится в Лондоне. Акции торгуются на Лондонской Фондовой Бирже.</a:t>
            </a:r>
            <a:endParaRPr lang="en-US" sz="2000" dirty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 </a:t>
            </a:r>
            <a:r>
              <a:rPr lang="ru-RU" sz="2000" b="1" dirty="0"/>
              <a:t>252</a:t>
            </a:r>
            <a:r>
              <a:rPr lang="ru-RU" sz="2000" dirty="0"/>
              <a:t> офисах в </a:t>
            </a:r>
            <a:r>
              <a:rPr lang="ru-RU" sz="2000" b="1" dirty="0"/>
              <a:t>33</a:t>
            </a:r>
            <a:r>
              <a:rPr lang="ru-RU" sz="2000" dirty="0"/>
              <a:t> странах работают более </a:t>
            </a:r>
            <a:r>
              <a:rPr lang="ru-RU" sz="2000" b="1" dirty="0"/>
              <a:t>9 000 </a:t>
            </a:r>
            <a:r>
              <a:rPr lang="ru-RU" sz="2000" dirty="0"/>
              <a:t>сотрудников.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 России </a:t>
            </a:r>
            <a:r>
              <a:rPr lang="ru-RU" sz="2000" dirty="0" err="1"/>
              <a:t>Hays</a:t>
            </a:r>
            <a:r>
              <a:rPr lang="ru-RU" sz="2000" dirty="0"/>
              <a:t> ведет свою операционную деятельность с 2009 г. и представлена двумя офисами, которые расположены в </a:t>
            </a:r>
            <a:r>
              <a:rPr lang="ru-RU" sz="2000" b="1" dirty="0"/>
              <a:t>Москве</a:t>
            </a:r>
            <a:r>
              <a:rPr lang="ru-RU" sz="2000" dirty="0"/>
              <a:t> и </a:t>
            </a:r>
            <a:r>
              <a:rPr lang="ru-RU" sz="2000" b="1" dirty="0"/>
              <a:t>Санкт-Петербурге</a:t>
            </a:r>
            <a:r>
              <a:rPr lang="ru-RU" sz="2000" dirty="0"/>
              <a:t>. 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7189" y="18296"/>
            <a:ext cx="1914659" cy="1914659"/>
          </a:xfrm>
          <a:prstGeom prst="rect">
            <a:avLst/>
          </a:prstGeom>
        </p:spPr>
      </p:pic>
      <p:sp>
        <p:nvSpPr>
          <p:cNvPr id="8" name="AutoShape 2" descr="https://www.haysplc.com/~/media/Images/H/Hays/banners/video-still-images/homepage-banner.jpg?h=546&amp;la=en&amp;w=120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106" y="3638847"/>
            <a:ext cx="5095741" cy="231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48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54" y="137059"/>
            <a:ext cx="11789951" cy="636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40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5125"/>
            <a:ext cx="11433175" cy="6113463"/>
          </a:xfrm>
        </p:spPr>
      </p:pic>
    </p:spTree>
    <p:extLst>
      <p:ext uri="{BB962C8B-B14F-4D97-AF65-F5344CB8AC3E}">
        <p14:creationId xmlns:p14="http://schemas.microsoft.com/office/powerpoint/2010/main" val="36629773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111" y="155498"/>
            <a:ext cx="8601075" cy="310038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7189" y="18296"/>
            <a:ext cx="1914659" cy="19146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903" y="3451250"/>
            <a:ext cx="8601283" cy="311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912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>Обязанности и задачи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88080" cy="11701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064" y="1932955"/>
            <a:ext cx="872313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Поиск кандидатов на позиции среднего и высшего уровня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Взаимодействие с кандидатами на всех этапах сотрудничества с агентством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Ведение внутренней базы данных. (Работа в программе</a:t>
            </a:r>
            <a:r>
              <a:rPr lang="en-US" sz="2000" b="1" dirty="0"/>
              <a:t> One Touch</a:t>
            </a:r>
            <a:r>
              <a:rPr lang="en-US" sz="2000" dirty="0"/>
              <a:t>)</a:t>
            </a:r>
            <a:r>
              <a:rPr lang="ru-RU" sz="20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Организационная деятельность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Прохождение </a:t>
            </a:r>
            <a:r>
              <a:rPr lang="ru-RU" sz="2000" b="1" dirty="0"/>
              <a:t>тренингов</a:t>
            </a:r>
            <a:r>
              <a:rPr lang="ru-RU" sz="2000" dirty="0"/>
              <a:t>, предоставляемых компанией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Основная задача, которую я перед собой ставила – применение на практике полученных знаний в сфере </a:t>
            </a:r>
            <a:r>
              <a:rPr lang="ru-RU" sz="2000" dirty="0" err="1"/>
              <a:t>рекрутинга</a:t>
            </a:r>
            <a:r>
              <a:rPr lang="ru-RU" sz="2000" dirty="0"/>
              <a:t>, изучение корпоративной культуры международной организации и специфики работы рекрутингового агентства.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7189" y="18296"/>
            <a:ext cx="1914659" cy="19146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6124" y="3571749"/>
            <a:ext cx="2047740" cy="185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984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97458" cy="13234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7189" y="18296"/>
            <a:ext cx="1914659" cy="19146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591" y="1775792"/>
            <a:ext cx="10076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Телефонное интервью: обучение, структура инструменты</a:t>
            </a:r>
          </a:p>
        </p:txBody>
      </p:sp>
      <p:pic>
        <p:nvPicPr>
          <p:cNvPr id="2050" name="Picture 2" descr="https://blog.alertaemprego.pt/wp-content/uploads/2015/10/entrevista-por-telefone-como-se-preparar-para-um-resultado-de-sucesso_egoipo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5999" y="3058645"/>
            <a:ext cx="5619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371" y="3727761"/>
            <a:ext cx="11545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С кандидатами на открытые вакансии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С кандидатами на перспективу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61EBC48-86A5-2644-B012-08CAD0D6F0D4}"/>
              </a:ext>
            </a:extLst>
          </p:cNvPr>
          <p:cNvSpPr txBox="1"/>
          <p:nvPr/>
        </p:nvSpPr>
        <p:spPr>
          <a:xfrm>
            <a:off x="323372" y="2913529"/>
            <a:ext cx="1506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/>
              <a:t>Виды:</a:t>
            </a:r>
          </a:p>
        </p:txBody>
      </p:sp>
    </p:spTree>
    <p:extLst>
      <p:ext uri="{BB962C8B-B14F-4D97-AF65-F5344CB8AC3E}">
        <p14:creationId xmlns:p14="http://schemas.microsoft.com/office/powerpoint/2010/main" val="26861041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44D80DC-A742-B34E-B46E-C41F2CDA6A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97458" cy="13234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C9AC5B2-FBED-7B46-970E-514D4D1034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7189" y="18296"/>
            <a:ext cx="1914659" cy="1914659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xmlns="" id="{40C65622-96C8-D74F-ACA8-F46484C15A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180" y="1689543"/>
            <a:ext cx="4113667" cy="27391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FCD0772-EF44-0449-9D3D-09C6C416C233}"/>
              </a:ext>
            </a:extLst>
          </p:cNvPr>
          <p:cNvSpPr txBox="1"/>
          <p:nvPr/>
        </p:nvSpPr>
        <p:spPr>
          <a:xfrm>
            <a:off x="-1" y="2022502"/>
            <a:ext cx="7988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dirty="0"/>
              <a:t>Где тренировать профессиональные «мускулы» начинающим </a:t>
            </a:r>
            <a:r>
              <a:rPr lang="en-US" sz="2400" b="1" dirty="0"/>
              <a:t>hr</a:t>
            </a:r>
            <a:r>
              <a:rPr lang="ru-RU" sz="2400" b="1" dirty="0"/>
              <a:t>-</a:t>
            </a:r>
            <a:r>
              <a:rPr lang="ru-RU" sz="2400" b="1" dirty="0" err="1"/>
              <a:t>ам</a:t>
            </a:r>
            <a:r>
              <a:rPr lang="ru-RU" sz="2400" b="1" dirty="0"/>
              <a:t>?</a:t>
            </a:r>
          </a:p>
        </p:txBody>
      </p:sp>
      <p:pic>
        <p:nvPicPr>
          <p:cNvPr id="11" name="Рисунок 11">
            <a:extLst>
              <a:ext uri="{FF2B5EF4-FFF2-40B4-BE49-F238E27FC236}">
                <a16:creationId xmlns:a16="http://schemas.microsoft.com/office/drawing/2014/main" xmlns="" id="{D0EB7BBC-10F0-5143-B578-78382309299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16" y="3143793"/>
            <a:ext cx="4113666" cy="34462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B82743A-BF0A-E147-BA97-A872638382AA}"/>
              </a:ext>
            </a:extLst>
          </p:cNvPr>
          <p:cNvSpPr txBox="1"/>
          <p:nvPr/>
        </p:nvSpPr>
        <p:spPr>
          <a:xfrm>
            <a:off x="4397458" y="4665937"/>
            <a:ext cx="6461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dirty="0"/>
              <a:t>И к чему стремиться российским кадровым агенствам?</a:t>
            </a:r>
          </a:p>
        </p:txBody>
      </p:sp>
    </p:spTree>
    <p:extLst>
      <p:ext uri="{BB962C8B-B14F-4D97-AF65-F5344CB8AC3E}">
        <p14:creationId xmlns:p14="http://schemas.microsoft.com/office/powerpoint/2010/main" val="8390148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D80AB25-DAD2-AE4E-A223-1049D66BAF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97458" cy="132343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5CF8427-DC0D-9046-BCBC-7081C3B3C4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7189" y="18296"/>
            <a:ext cx="1914659" cy="1914659"/>
          </a:xfrm>
          <a:prstGeom prst="rect">
            <a:avLst/>
          </a:prstGeo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xmlns="" id="{D3BD4F6B-3E0D-894F-9984-F71811B996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579" y="4943340"/>
            <a:ext cx="3664420" cy="1914659"/>
          </a:xfrm>
          <a:prstGeom prst="rect">
            <a:avLst/>
          </a:prstGeom>
        </p:spPr>
      </p:pic>
      <p:pic>
        <p:nvPicPr>
          <p:cNvPr id="13" name="Рисунок 13">
            <a:extLst>
              <a:ext uri="{FF2B5EF4-FFF2-40B4-BE49-F238E27FC236}">
                <a16:creationId xmlns:a16="http://schemas.microsoft.com/office/drawing/2014/main" xmlns="" id="{2CED88CF-8F53-0245-9902-B4FD3E41629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7098"/>
            <a:ext cx="1108137" cy="1108469"/>
          </a:xfrm>
          <a:prstGeom prst="rect">
            <a:avLst/>
          </a:prstGeom>
        </p:spPr>
      </p:pic>
      <p:pic>
        <p:nvPicPr>
          <p:cNvPr id="16" name="Рисунок 13">
            <a:extLst>
              <a:ext uri="{FF2B5EF4-FFF2-40B4-BE49-F238E27FC236}">
                <a16:creationId xmlns:a16="http://schemas.microsoft.com/office/drawing/2014/main" xmlns="" id="{548F70A6-B4B8-0348-9DBE-BABAE62CE41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68199"/>
            <a:ext cx="1108137" cy="1108469"/>
          </a:xfrm>
          <a:prstGeom prst="rect">
            <a:avLst/>
          </a:prstGeom>
        </p:spPr>
      </p:pic>
      <p:pic>
        <p:nvPicPr>
          <p:cNvPr id="18" name="Рисунок 13">
            <a:extLst>
              <a:ext uri="{FF2B5EF4-FFF2-40B4-BE49-F238E27FC236}">
                <a16:creationId xmlns:a16="http://schemas.microsoft.com/office/drawing/2014/main" xmlns="" id="{7A2B5323-2A19-3040-AA70-117522031C8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1" y="4588388"/>
            <a:ext cx="1108137" cy="110846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AF8C060-7C69-7240-B17B-3238C6232058}"/>
              </a:ext>
            </a:extLst>
          </p:cNvPr>
          <p:cNvSpPr txBox="1"/>
          <p:nvPr/>
        </p:nvSpPr>
        <p:spPr>
          <a:xfrm>
            <a:off x="1497366" y="2158166"/>
            <a:ext cx="10371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/>
              <a:t>Развитая корпоративная культура, тренинги, </a:t>
            </a:r>
            <a:r>
              <a:rPr lang="en-US" b="1" dirty="0"/>
              <a:t>team-</a:t>
            </a:r>
            <a:r>
              <a:rPr lang="ru-RU" b="1" dirty="0" err="1"/>
              <a:t>ланчи</a:t>
            </a:r>
            <a:r>
              <a:rPr lang="ru-RU" b="1" dirty="0"/>
              <a:t>, поддержка новичков со стороны сотрудников, которые давно работают в компании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264B5B5-D372-7343-A5CB-29D28DABD63D}"/>
              </a:ext>
            </a:extLst>
          </p:cNvPr>
          <p:cNvSpPr txBox="1"/>
          <p:nvPr/>
        </p:nvSpPr>
        <p:spPr>
          <a:xfrm>
            <a:off x="1497366" y="3429000"/>
            <a:ext cx="9932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/>
              <a:t>Использование современных инструментов поиска и автоматизация процессов с помощью современных технологий, система </a:t>
            </a:r>
            <a:r>
              <a:rPr lang="en-US" b="1" dirty="0"/>
              <a:t>KPI</a:t>
            </a:r>
            <a:r>
              <a:rPr lang="ru-RU" b="1" dirty="0"/>
              <a:t>, система бонусов и нематериальной мотивации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CC7935E-4F4B-9244-B888-2679D92BCF76}"/>
              </a:ext>
            </a:extLst>
          </p:cNvPr>
          <p:cNvSpPr txBox="1"/>
          <p:nvPr/>
        </p:nvSpPr>
        <p:spPr>
          <a:xfrm>
            <a:off x="1497366" y="4784187"/>
            <a:ext cx="7467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/>
              <a:t>Поддержка стремления новичков к развитию и карьерному росту, совместное проведение очных интервью уже на первых этапах работы</a:t>
            </a:r>
          </a:p>
        </p:txBody>
      </p:sp>
    </p:spTree>
    <p:extLst>
      <p:ext uri="{BB962C8B-B14F-4D97-AF65-F5344CB8AC3E}">
        <p14:creationId xmlns:p14="http://schemas.microsoft.com/office/powerpoint/2010/main" val="10699808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575931" y="2693987"/>
            <a:ext cx="10363200" cy="1470025"/>
          </a:xfrm>
          <a:effectLst/>
        </p:spPr>
        <p:txBody>
          <a:bodyPr>
            <a:norm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Удержи сотрудника!</a:t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сможешь…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2B96F0-55E6-E946-A332-3BAFF0D39D69}"/>
              </a:ext>
            </a:extLst>
          </p:cNvPr>
          <p:cNvSpPr txBox="1"/>
          <p:nvPr/>
        </p:nvSpPr>
        <p:spPr>
          <a:xfrm>
            <a:off x="8976732" y="5809786"/>
            <a:ext cx="3033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Презентацию подготовила:</a:t>
            </a:r>
          </a:p>
          <a:p>
            <a:pPr algn="r"/>
            <a:r>
              <a:rPr lang="ru-RU" dirty="0"/>
              <a:t>Студентка 4 курса</a:t>
            </a:r>
          </a:p>
          <a:p>
            <a:pPr algn="r"/>
            <a:r>
              <a:rPr lang="ru-RU" dirty="0"/>
              <a:t>Гузель Гарипова</a:t>
            </a:r>
          </a:p>
        </p:txBody>
      </p:sp>
    </p:spTree>
    <p:extLst>
      <p:ext uri="{BB962C8B-B14F-4D97-AF65-F5344CB8AC3E}">
        <p14:creationId xmlns:p14="http://schemas.microsoft.com/office/powerpoint/2010/main" val="28435679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2971800" y="2362200"/>
            <a:ext cx="6400800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Движение рабочей силы, вызванное как внешними причинами, так неудовлетворенностью персонала своим рабочим местом или руководством. </a:t>
            </a: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3124201" y="228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latinLnBrk="1">
              <a:defRPr/>
            </a:pPr>
            <a:r>
              <a:rPr kumimoji="1" lang="ru-RU" altLang="ko-KR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Текучесть кадров</a:t>
            </a:r>
            <a:endParaRPr kumimoji="1" lang="en-US" altLang="ko-KR" sz="3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1026" name="Picture 2" descr="C:\Users\Garipova-DF\Desktop\employee-turnover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361" y="3810001"/>
            <a:ext cx="5347679" cy="206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729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3356" y="2057400"/>
            <a:ext cx="3793713" cy="3778250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745325" y="7765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err="1">
                <a:solidFill>
                  <a:schemeClr val="tx1"/>
                </a:solidFill>
              </a:rPr>
              <a:t>Дигитализация</a:t>
            </a:r>
            <a:r>
              <a:rPr lang="ru-RU" b="1" dirty="0">
                <a:solidFill>
                  <a:schemeClr val="tx1"/>
                </a:solidFill>
              </a:rPr>
              <a:t> бизнеса</a:t>
            </a: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256" y="2646553"/>
            <a:ext cx="4777688" cy="318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364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это сказывается на компании?</a:t>
            </a:r>
            <a:endParaRPr lang="en-US" sz="3600" dirty="0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1752600"/>
            <a:ext cx="6096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itchFamily="34" charset="0"/>
              <a:buChar char="•"/>
            </a:pPr>
            <a:r>
              <a:rPr lang="ru-RU" sz="2000" spc="-150" dirty="0"/>
              <a:t>Потеря высококвалифицированных специалистов;</a:t>
            </a:r>
          </a:p>
          <a:p>
            <a:pPr marL="342900" indent="-342900" algn="ctr">
              <a:buFont typeface="Arial" pitchFamily="34" charset="0"/>
              <a:buChar char="•"/>
            </a:pPr>
            <a:endParaRPr lang="ru-RU" sz="2000" spc="-150" dirty="0"/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000" spc="-150" dirty="0"/>
              <a:t>Уменьшение или потеря производительности труда;</a:t>
            </a:r>
          </a:p>
          <a:p>
            <a:pPr algn="ctr"/>
            <a:endParaRPr lang="ru-RU" sz="2000" spc="-150" dirty="0"/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000" spc="-150" dirty="0"/>
              <a:t>Дополнительные временные и денежные затраты на поиск</a:t>
            </a:r>
            <a:r>
              <a:rPr lang="en-US" sz="2000" spc="-150" dirty="0"/>
              <a:t>/</a:t>
            </a:r>
            <a:r>
              <a:rPr lang="ru-RU" sz="2000" spc="-150" dirty="0"/>
              <a:t>обучение</a:t>
            </a:r>
            <a:r>
              <a:rPr lang="en-US" sz="2000" spc="-150" dirty="0"/>
              <a:t>/</a:t>
            </a:r>
            <a:r>
              <a:rPr lang="ru-RU" sz="2000" spc="-150" dirty="0"/>
              <a:t>адаптацию новых специалистов;</a:t>
            </a:r>
          </a:p>
          <a:p>
            <a:pPr marL="342900" indent="-342900" algn="ctr">
              <a:buFont typeface="Arial" pitchFamily="34" charset="0"/>
              <a:buChar char="•"/>
            </a:pPr>
            <a:endParaRPr lang="ru-RU" sz="2000" spc="-150" dirty="0"/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000" spc="-150" dirty="0"/>
              <a:t>Ухудшение морального настроя других сотрудников;</a:t>
            </a:r>
          </a:p>
          <a:p>
            <a:pPr marL="342900" indent="-342900" algn="ctr">
              <a:buFont typeface="Arial" pitchFamily="34" charset="0"/>
              <a:buChar char="•"/>
            </a:pPr>
            <a:endParaRPr lang="ru-RU" sz="2000" spc="-150" dirty="0"/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000" spc="-150" dirty="0"/>
              <a:t>Создание плохого имиджа компании.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863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текучести кадров</a:t>
            </a:r>
            <a:endParaRPr lang="en-US" sz="3600" dirty="0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1752601"/>
            <a:ext cx="6096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itchFamily="34" charset="0"/>
              <a:buChar char="•"/>
            </a:pPr>
            <a:r>
              <a:rPr lang="ru-RU" sz="2000" spc="-150" dirty="0"/>
              <a:t>Неадекватная система оплаты труда;</a:t>
            </a:r>
          </a:p>
          <a:p>
            <a:pPr marL="342900" indent="-342900" algn="ctr">
              <a:buFont typeface="Arial" pitchFamily="34" charset="0"/>
              <a:buChar char="•"/>
            </a:pPr>
            <a:endParaRPr lang="ru-RU" sz="2000" spc="-150" dirty="0"/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000" spc="-150" dirty="0"/>
              <a:t>Неэффективная система подбора и адаптации персонала;</a:t>
            </a:r>
          </a:p>
          <a:p>
            <a:pPr marL="342900" indent="-342900" algn="ctr">
              <a:buFont typeface="Arial" pitchFamily="34" charset="0"/>
              <a:buChar char="•"/>
            </a:pPr>
            <a:endParaRPr lang="ru-RU" sz="2000" spc="-150" dirty="0"/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000" spc="-150" dirty="0"/>
              <a:t>Отсутствие условий для карьерного роста сотрудников;</a:t>
            </a:r>
          </a:p>
          <a:p>
            <a:pPr marL="342900" indent="-342900" algn="ctr">
              <a:buFont typeface="Arial" pitchFamily="34" charset="0"/>
              <a:buChar char="•"/>
            </a:pPr>
            <a:endParaRPr lang="ru-RU" sz="2000" spc="-150" dirty="0"/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000" spc="-150" dirty="0"/>
              <a:t>Плохие условия труда;</a:t>
            </a:r>
          </a:p>
          <a:p>
            <a:pPr marL="342900" indent="-342900" algn="ctr">
              <a:buFont typeface="Arial" pitchFamily="34" charset="0"/>
              <a:buChar char="•"/>
            </a:pPr>
            <a:endParaRPr lang="ru-RU" sz="2000" spc="-150" dirty="0"/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000" spc="-150" dirty="0"/>
              <a:t>Конфликтные отношения с руководством;</a:t>
            </a:r>
          </a:p>
          <a:p>
            <a:pPr marL="342900" indent="-342900" algn="ctr">
              <a:buFont typeface="Arial" pitchFamily="34" charset="0"/>
              <a:buChar char="•"/>
            </a:pPr>
            <a:endParaRPr lang="ru-RU" sz="2000" spc="-150" dirty="0"/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000" spc="-150" dirty="0"/>
              <a:t>Плохой психологический климат в коллективе;</a:t>
            </a:r>
          </a:p>
          <a:p>
            <a:pPr marL="342900" indent="-342900" algn="ctr">
              <a:buFont typeface="Arial" pitchFamily="34" charset="0"/>
              <a:buChar char="•"/>
            </a:pPr>
            <a:endParaRPr lang="ru-RU" sz="2000" spc="-150" dirty="0"/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000" spc="-150" dirty="0"/>
              <a:t>Отсутствие стабильности в работе компании;</a:t>
            </a:r>
          </a:p>
          <a:p>
            <a:pPr marL="342900" indent="-342900" algn="ctr">
              <a:buFont typeface="Arial" pitchFamily="34" charset="0"/>
              <a:buChar char="•"/>
            </a:pPr>
            <a:endParaRPr lang="ru-RU" sz="2000" spc="-150" dirty="0"/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000" spc="-150" dirty="0"/>
              <a:t>Плохая организация менеджмента.</a:t>
            </a:r>
          </a:p>
        </p:txBody>
      </p:sp>
    </p:spTree>
    <p:extLst>
      <p:ext uri="{BB962C8B-B14F-4D97-AF65-F5344CB8AC3E}">
        <p14:creationId xmlns:p14="http://schemas.microsoft.com/office/powerpoint/2010/main" val="2389391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2971800" y="2362200"/>
            <a:ext cx="6400800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мотивации сотрудника, при котором он проявляет преданность своей компании, заинтересованность в ее успехе и готовность качественно и эффективно выполнять свои должностные обязанности. </a:t>
            </a: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3721101" y="762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latinLnBrk="1">
              <a:defRPr/>
            </a:pPr>
            <a:r>
              <a:rPr kumimoji="1" lang="ru-RU" altLang="ko-KR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Что такое лояльность?</a:t>
            </a:r>
            <a:endParaRPr kumimoji="1" lang="en-US" altLang="ko-KR" sz="3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2050" name="Picture 2" descr="C:\Users\Garipova-DF\Desktop\974e3893dce824295e9105de26c5ab7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3810001"/>
            <a:ext cx="4356894" cy="260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0142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0" y="1752600"/>
            <a:ext cx="6096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itchFamily="34" charset="0"/>
              <a:buChar char="•"/>
            </a:pPr>
            <a:r>
              <a:rPr lang="ru-RU" sz="2000" spc="-150" dirty="0"/>
              <a:t>Четкая и прозрачная система управления;</a:t>
            </a:r>
          </a:p>
          <a:p>
            <a:pPr marL="342900" indent="-342900" algn="ctr">
              <a:buFont typeface="Arial" pitchFamily="34" charset="0"/>
              <a:buChar char="•"/>
            </a:pPr>
            <a:endParaRPr lang="ru-RU" sz="2000" spc="-150" dirty="0"/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000" spc="-150" dirty="0"/>
              <a:t>Система двусторонней связи внутри компании;</a:t>
            </a:r>
          </a:p>
          <a:p>
            <a:pPr marL="342900" indent="-342900" algn="ctr">
              <a:buFont typeface="Arial" pitchFamily="34" charset="0"/>
              <a:buChar char="•"/>
            </a:pPr>
            <a:endParaRPr lang="ru-RU" sz="2000" spc="-150" dirty="0"/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000" spc="-150" dirty="0"/>
              <a:t>Искреннее уважение со стороны руководителя и дружеские отношения с коллегами;</a:t>
            </a:r>
          </a:p>
          <a:p>
            <a:pPr marL="342900" indent="-342900" algn="ctr">
              <a:buFont typeface="Arial" pitchFamily="34" charset="0"/>
              <a:buChar char="•"/>
            </a:pPr>
            <a:endParaRPr lang="ru-RU" sz="2000" spc="-150" dirty="0"/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000" spc="-150" dirty="0"/>
              <a:t>Возможность личностного и профессионального развития внутри компании;</a:t>
            </a:r>
          </a:p>
          <a:p>
            <a:pPr marL="342900" indent="-342900" algn="ctr">
              <a:buFont typeface="Arial" pitchFamily="34" charset="0"/>
              <a:buChar char="•"/>
            </a:pPr>
            <a:endParaRPr lang="ru-RU" sz="2000" spc="-150" dirty="0"/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000" spc="-150" dirty="0"/>
              <a:t>Достойное вознаграждение;</a:t>
            </a:r>
          </a:p>
          <a:p>
            <a:pPr marL="342900" indent="-342900" algn="ctr">
              <a:buFont typeface="Arial" pitchFamily="34" charset="0"/>
              <a:buChar char="•"/>
            </a:pPr>
            <a:endParaRPr lang="ru-RU" sz="2000" spc="-150" dirty="0"/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000" spc="-150" dirty="0"/>
              <a:t>Доверие к сотруднику;</a:t>
            </a:r>
          </a:p>
          <a:p>
            <a:pPr marL="342900" indent="-342900" algn="ctr">
              <a:buFont typeface="Arial" pitchFamily="34" charset="0"/>
              <a:buChar char="•"/>
            </a:pPr>
            <a:endParaRPr lang="ru-RU" sz="2000" spc="-150" dirty="0"/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000" spc="-150" dirty="0"/>
              <a:t>Лояльность самого руководителя (пример лидера очень важен!)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повысить лояльность?</a:t>
            </a:r>
            <a:endParaRPr lang="en-US" sz="3600" dirty="0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24773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2971800" y="2362200"/>
            <a:ext cx="6400800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Процедура, которая поможет выяснить  мотив увольнения и предпринять необходимые меры.</a:t>
            </a: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3721101" y="76200"/>
            <a:ext cx="6696075" cy="762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latinLnBrk="1">
              <a:defRPr/>
            </a:pPr>
            <a:r>
              <a:rPr kumimoji="1" lang="ru-RU" altLang="ko-KR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Собеседование при увольнении</a:t>
            </a:r>
            <a:endParaRPr kumimoji="1" lang="en-US" altLang="ko-KR" sz="3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3074" name="Picture 2" descr="C:\Users\Garipova-DF\Desktop\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3352800"/>
            <a:ext cx="5326978" cy="28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7348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749273" y="-874071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83" tIns="60941" rIns="121883" bIns="60941" numCol="1" anchor="t" anchorCtr="0" compatLnSpc="1">
            <a:prstTxWarp prst="textNoShape">
              <a:avLst/>
            </a:prstTxWarp>
          </a:bodyPr>
          <a:lstStyle/>
          <a:p>
            <a:pPr defTabSz="914422"/>
            <a:endParaRPr lang="en-US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749273" y="-874071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83" tIns="60941" rIns="121883" bIns="60941" numCol="1" anchor="t" anchorCtr="0" compatLnSpc="1">
            <a:prstTxWarp prst="textNoShape">
              <a:avLst/>
            </a:prstTxWarp>
          </a:bodyPr>
          <a:lstStyle/>
          <a:p>
            <a:pPr defTabSz="914422"/>
            <a:endParaRPr lang="en-US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57120" y="2049754"/>
            <a:ext cx="6858288" cy="1436385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1883" tIns="60943" rIns="121883" bIns="60943" rtlCol="0" anchor="ctr">
            <a:spAutoFit/>
          </a:bodyPr>
          <a:lstStyle/>
          <a:p>
            <a:pPr defTabSz="914422">
              <a:tabLst>
                <a:tab pos="169065" algn="l"/>
              </a:tabLst>
            </a:pPr>
            <a:r>
              <a:rPr lang="ru-RU" sz="4267" b="1" dirty="0">
                <a:solidFill>
                  <a:srgbClr val="000000"/>
                </a:solidFill>
                <a:latin typeface="Montserrat Semi" charset="0"/>
                <a:ea typeface="Montserrat Semi" charset="0"/>
                <a:cs typeface="Montserrat Semi" charset="0"/>
              </a:rPr>
              <a:t>Метод кнута или пряника? Как я был мотиватором</a:t>
            </a:r>
            <a:endParaRPr lang="en-US" sz="4267" b="1" dirty="0">
              <a:solidFill>
                <a:srgbClr val="000000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64931" y="4910624"/>
            <a:ext cx="2950477" cy="1046406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21883" tIns="60943" rIns="121883" bIns="60943" rtlCol="0" anchor="ctr">
            <a:spAutoFit/>
          </a:bodyPr>
          <a:lstStyle/>
          <a:p>
            <a:pPr algn="r" defTabSz="914422">
              <a:tabLst>
                <a:tab pos="169065" algn="l"/>
              </a:tabLst>
            </a:pPr>
            <a:r>
              <a:rPr lang="ru-RU" sz="2000" dirty="0">
                <a:solidFill>
                  <a:srgbClr val="000000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Презентацию выполнил:</a:t>
            </a:r>
          </a:p>
          <a:p>
            <a:pPr algn="r" defTabSz="914422">
              <a:tabLst>
                <a:tab pos="169065" algn="l"/>
              </a:tabLst>
            </a:pPr>
            <a:r>
              <a:rPr lang="ru-RU" sz="2000" dirty="0">
                <a:solidFill>
                  <a:srgbClr val="000000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Студент 4 курса</a:t>
            </a:r>
          </a:p>
          <a:p>
            <a:pPr algn="r" defTabSz="914422">
              <a:tabLst>
                <a:tab pos="169065" algn="l"/>
              </a:tabLst>
            </a:pPr>
            <a:r>
              <a:rPr lang="ru-RU" sz="2000" dirty="0">
                <a:solidFill>
                  <a:srgbClr val="000000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Павел Синтюрёв</a:t>
            </a:r>
            <a:endParaRPr lang="en-US" sz="2000" dirty="0">
              <a:solidFill>
                <a:srgbClr val="000000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352509" y="2629130"/>
            <a:ext cx="1755547" cy="1755545"/>
            <a:chOff x="2835275" y="1704975"/>
            <a:chExt cx="4329113" cy="4329113"/>
          </a:xfrm>
          <a:noFill/>
        </p:grpSpPr>
        <p:sp>
          <p:nvSpPr>
            <p:cNvPr id="15" name="Line 1"/>
            <p:cNvSpPr>
              <a:spLocks noChangeShapeType="1"/>
            </p:cNvSpPr>
            <p:nvPr/>
          </p:nvSpPr>
          <p:spPr bwMode="auto">
            <a:xfrm flipH="1">
              <a:off x="3035300" y="1939925"/>
              <a:ext cx="3906838" cy="3892550"/>
            </a:xfrm>
            <a:prstGeom prst="line">
              <a:avLst/>
            </a:prstGeom>
            <a:grpFill/>
            <a:ln w="12700" cap="flat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22"/>
              <a:endParaRPr lang="en-US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6" name="Freeform 15"/>
            <p:cNvSpPr>
              <a:spLocks noChangeArrowheads="1"/>
            </p:cNvSpPr>
            <p:nvPr/>
          </p:nvSpPr>
          <p:spPr bwMode="auto">
            <a:xfrm>
              <a:off x="6546850" y="1884363"/>
              <a:ext cx="438150" cy="439737"/>
            </a:xfrm>
            <a:custGeom>
              <a:avLst/>
              <a:gdLst>
                <a:gd name="T0" fmla="*/ 0 w 1219"/>
                <a:gd name="T1" fmla="*/ 0 h 1220"/>
                <a:gd name="T2" fmla="*/ 1218 w 1219"/>
                <a:gd name="T3" fmla="*/ 0 h 1220"/>
                <a:gd name="T4" fmla="*/ 1218 w 1219"/>
                <a:gd name="T5" fmla="*/ 1219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9" h="1220">
                  <a:moveTo>
                    <a:pt x="0" y="0"/>
                  </a:moveTo>
                  <a:lnTo>
                    <a:pt x="1218" y="0"/>
                  </a:lnTo>
                  <a:lnTo>
                    <a:pt x="1218" y="1219"/>
                  </a:lnTo>
                </a:path>
              </a:pathLst>
            </a:custGeom>
            <a:grpFill/>
            <a:ln w="12700" cap="flat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22"/>
              <a:endParaRPr lang="en-US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7" name="Freeform 16"/>
            <p:cNvSpPr>
              <a:spLocks noChangeArrowheads="1"/>
            </p:cNvSpPr>
            <p:nvPr/>
          </p:nvSpPr>
          <p:spPr bwMode="auto">
            <a:xfrm>
              <a:off x="3014663" y="5416550"/>
              <a:ext cx="439737" cy="438150"/>
            </a:xfrm>
            <a:custGeom>
              <a:avLst/>
              <a:gdLst>
                <a:gd name="T0" fmla="*/ 1219 w 1220"/>
                <a:gd name="T1" fmla="*/ 1218 h 1219"/>
                <a:gd name="T2" fmla="*/ 0 w 1220"/>
                <a:gd name="T3" fmla="*/ 1218 h 1219"/>
                <a:gd name="T4" fmla="*/ 0 w 1220"/>
                <a:gd name="T5" fmla="*/ 0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20" h="1219">
                  <a:moveTo>
                    <a:pt x="1219" y="1218"/>
                  </a:moveTo>
                  <a:lnTo>
                    <a:pt x="0" y="1218"/>
                  </a:lnTo>
                  <a:lnTo>
                    <a:pt x="0" y="0"/>
                  </a:lnTo>
                </a:path>
              </a:pathLst>
            </a:custGeom>
            <a:grpFill/>
            <a:ln w="12700" cap="flat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22"/>
              <a:endParaRPr lang="en-US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8" name="Line 4"/>
            <p:cNvSpPr>
              <a:spLocks noChangeShapeType="1"/>
            </p:cNvSpPr>
            <p:nvPr/>
          </p:nvSpPr>
          <p:spPr bwMode="auto">
            <a:xfrm>
              <a:off x="3273425" y="2143125"/>
              <a:ext cx="3452813" cy="3452813"/>
            </a:xfrm>
            <a:prstGeom prst="line">
              <a:avLst/>
            </a:prstGeom>
            <a:grpFill/>
            <a:ln w="12700" cap="flat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22"/>
              <a:endParaRPr lang="en-US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9" name="Freeform 18"/>
            <p:cNvSpPr>
              <a:spLocks noChangeArrowheads="1"/>
            </p:cNvSpPr>
            <p:nvPr/>
          </p:nvSpPr>
          <p:spPr bwMode="auto">
            <a:xfrm>
              <a:off x="6726238" y="5595938"/>
              <a:ext cx="438150" cy="438150"/>
            </a:xfrm>
            <a:custGeom>
              <a:avLst/>
              <a:gdLst>
                <a:gd name="T0" fmla="*/ 0 w 1219"/>
                <a:gd name="T1" fmla="*/ 1218 h 1219"/>
                <a:gd name="T2" fmla="*/ 0 w 1219"/>
                <a:gd name="T3" fmla="*/ 0 h 1219"/>
                <a:gd name="T4" fmla="*/ 1218 w 1219"/>
                <a:gd name="T5" fmla="*/ 0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9" h="1219">
                  <a:moveTo>
                    <a:pt x="0" y="1218"/>
                  </a:moveTo>
                  <a:lnTo>
                    <a:pt x="0" y="0"/>
                  </a:lnTo>
                  <a:lnTo>
                    <a:pt x="1218" y="0"/>
                  </a:lnTo>
                </a:path>
              </a:pathLst>
            </a:custGeom>
            <a:grpFill/>
            <a:ln w="12700" cap="flat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22"/>
              <a:endParaRPr lang="en-US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0" name="Freeform 19"/>
            <p:cNvSpPr>
              <a:spLocks noChangeArrowheads="1"/>
            </p:cNvSpPr>
            <p:nvPr/>
          </p:nvSpPr>
          <p:spPr bwMode="auto">
            <a:xfrm>
              <a:off x="2835275" y="1704975"/>
              <a:ext cx="439738" cy="439738"/>
            </a:xfrm>
            <a:custGeom>
              <a:avLst/>
              <a:gdLst>
                <a:gd name="T0" fmla="*/ 1219 w 1220"/>
                <a:gd name="T1" fmla="*/ 0 h 1220"/>
                <a:gd name="T2" fmla="*/ 1219 w 1220"/>
                <a:gd name="T3" fmla="*/ 1219 h 1220"/>
                <a:gd name="T4" fmla="*/ 0 w 1220"/>
                <a:gd name="T5" fmla="*/ 1219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20" h="1220">
                  <a:moveTo>
                    <a:pt x="1219" y="0"/>
                  </a:moveTo>
                  <a:lnTo>
                    <a:pt x="1219" y="1219"/>
                  </a:lnTo>
                  <a:lnTo>
                    <a:pt x="0" y="1219"/>
                  </a:lnTo>
                </a:path>
              </a:pathLst>
            </a:custGeom>
            <a:grpFill/>
            <a:ln w="12700" cap="flat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22"/>
              <a:endParaRPr lang="en-US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1" name="Freeform 20"/>
            <p:cNvSpPr>
              <a:spLocks noChangeArrowheads="1"/>
            </p:cNvSpPr>
            <p:nvPr/>
          </p:nvSpPr>
          <p:spPr bwMode="auto">
            <a:xfrm>
              <a:off x="4162425" y="2479675"/>
              <a:ext cx="1665288" cy="282575"/>
            </a:xfrm>
            <a:custGeom>
              <a:avLst/>
              <a:gdLst>
                <a:gd name="T0" fmla="*/ 4624 w 4625"/>
                <a:gd name="T1" fmla="*/ 750 h 783"/>
                <a:gd name="T2" fmla="*/ 4624 w 4625"/>
                <a:gd name="T3" fmla="*/ 750 h 783"/>
                <a:gd name="T4" fmla="*/ 2312 w 4625"/>
                <a:gd name="T5" fmla="*/ 0 h 783"/>
                <a:gd name="T6" fmla="*/ 0 w 4625"/>
                <a:gd name="T7" fmla="*/ 782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5" h="783">
                  <a:moveTo>
                    <a:pt x="4624" y="750"/>
                  </a:moveTo>
                  <a:lnTo>
                    <a:pt x="4624" y="750"/>
                  </a:lnTo>
                  <a:cubicBezTo>
                    <a:pt x="3999" y="282"/>
                    <a:pt x="3186" y="0"/>
                    <a:pt x="2312" y="0"/>
                  </a:cubicBezTo>
                  <a:cubicBezTo>
                    <a:pt x="1437" y="0"/>
                    <a:pt x="656" y="282"/>
                    <a:pt x="0" y="782"/>
                  </a:cubicBezTo>
                </a:path>
              </a:pathLst>
            </a:custGeom>
            <a:grpFill/>
            <a:ln w="12700" cap="flat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22"/>
              <a:endParaRPr lang="en-US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2" name="Freeform 21"/>
            <p:cNvSpPr>
              <a:spLocks noChangeArrowheads="1"/>
            </p:cNvSpPr>
            <p:nvPr/>
          </p:nvSpPr>
          <p:spPr bwMode="auto">
            <a:xfrm>
              <a:off x="6097588" y="3009900"/>
              <a:ext cx="292100" cy="1698625"/>
            </a:xfrm>
            <a:custGeom>
              <a:avLst/>
              <a:gdLst>
                <a:gd name="T0" fmla="*/ 31 w 813"/>
                <a:gd name="T1" fmla="*/ 4718 h 4719"/>
                <a:gd name="T2" fmla="*/ 31 w 813"/>
                <a:gd name="T3" fmla="*/ 4718 h 4719"/>
                <a:gd name="T4" fmla="*/ 812 w 813"/>
                <a:gd name="T5" fmla="*/ 2375 h 4719"/>
                <a:gd name="T6" fmla="*/ 0 w 813"/>
                <a:gd name="T7" fmla="*/ 0 h 4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3" h="4719">
                  <a:moveTo>
                    <a:pt x="31" y="4718"/>
                  </a:moveTo>
                  <a:lnTo>
                    <a:pt x="31" y="4718"/>
                  </a:lnTo>
                  <a:cubicBezTo>
                    <a:pt x="531" y="4062"/>
                    <a:pt x="812" y="3249"/>
                    <a:pt x="812" y="2375"/>
                  </a:cubicBezTo>
                  <a:cubicBezTo>
                    <a:pt x="812" y="1500"/>
                    <a:pt x="500" y="656"/>
                    <a:pt x="0" y="0"/>
                  </a:cubicBezTo>
                </a:path>
              </a:pathLst>
            </a:custGeom>
            <a:grpFill/>
            <a:ln w="12700" cap="flat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22"/>
              <a:endParaRPr lang="en-US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3" name="Freeform 22"/>
            <p:cNvSpPr>
              <a:spLocks noChangeArrowheads="1"/>
            </p:cNvSpPr>
            <p:nvPr/>
          </p:nvSpPr>
          <p:spPr bwMode="auto">
            <a:xfrm>
              <a:off x="3611563" y="3021013"/>
              <a:ext cx="293687" cy="1676400"/>
            </a:xfrm>
            <a:custGeom>
              <a:avLst/>
              <a:gdLst>
                <a:gd name="T0" fmla="*/ 813 w 814"/>
                <a:gd name="T1" fmla="*/ 0 h 4657"/>
                <a:gd name="T2" fmla="*/ 813 w 814"/>
                <a:gd name="T3" fmla="*/ 0 h 4657"/>
                <a:gd name="T4" fmla="*/ 0 w 814"/>
                <a:gd name="T5" fmla="*/ 2344 h 4657"/>
                <a:gd name="T6" fmla="*/ 750 w 814"/>
                <a:gd name="T7" fmla="*/ 4656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4" h="4657">
                  <a:moveTo>
                    <a:pt x="813" y="0"/>
                  </a:moveTo>
                  <a:lnTo>
                    <a:pt x="813" y="0"/>
                  </a:lnTo>
                  <a:cubicBezTo>
                    <a:pt x="282" y="657"/>
                    <a:pt x="0" y="1469"/>
                    <a:pt x="0" y="2344"/>
                  </a:cubicBezTo>
                  <a:cubicBezTo>
                    <a:pt x="0" y="3218"/>
                    <a:pt x="282" y="4031"/>
                    <a:pt x="750" y="4656"/>
                  </a:cubicBezTo>
                </a:path>
              </a:pathLst>
            </a:custGeom>
            <a:grpFill/>
            <a:ln w="12700" cap="flat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22"/>
              <a:endParaRPr lang="en-US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4" name="Freeform 23"/>
            <p:cNvSpPr>
              <a:spLocks noChangeArrowheads="1"/>
            </p:cNvSpPr>
            <p:nvPr/>
          </p:nvSpPr>
          <p:spPr bwMode="auto">
            <a:xfrm>
              <a:off x="4140200" y="4967288"/>
              <a:ext cx="1709738" cy="292100"/>
            </a:xfrm>
            <a:custGeom>
              <a:avLst/>
              <a:gdLst>
                <a:gd name="T0" fmla="*/ 0 w 4750"/>
                <a:gd name="T1" fmla="*/ 0 h 813"/>
                <a:gd name="T2" fmla="*/ 0 w 4750"/>
                <a:gd name="T3" fmla="*/ 0 h 813"/>
                <a:gd name="T4" fmla="*/ 2375 w 4750"/>
                <a:gd name="T5" fmla="*/ 812 h 813"/>
                <a:gd name="T6" fmla="*/ 4749 w 4750"/>
                <a:gd name="T7" fmla="*/ 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50" h="813">
                  <a:moveTo>
                    <a:pt x="0" y="0"/>
                  </a:moveTo>
                  <a:lnTo>
                    <a:pt x="0" y="0"/>
                  </a:lnTo>
                  <a:cubicBezTo>
                    <a:pt x="656" y="500"/>
                    <a:pt x="1500" y="812"/>
                    <a:pt x="2375" y="812"/>
                  </a:cubicBezTo>
                  <a:cubicBezTo>
                    <a:pt x="3280" y="812"/>
                    <a:pt x="4093" y="500"/>
                    <a:pt x="4749" y="0"/>
                  </a:cubicBezTo>
                </a:path>
              </a:pathLst>
            </a:custGeom>
            <a:grpFill/>
            <a:ln w="12700" cap="flat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22"/>
              <a:endParaRPr lang="en-US">
                <a:solidFill>
                  <a:srgbClr val="000000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60312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3223" y="3429001"/>
            <a:ext cx="6528725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altLang="ko-KR" sz="21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Активный защитник окружающей среды</a:t>
            </a:r>
            <a:endParaRPr lang="en-US" altLang="ko-KR" sz="2133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236647" y="2276872"/>
            <a:ext cx="6480043" cy="74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altLang="ko-KR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ООО </a:t>
            </a:r>
            <a:r>
              <a:rPr lang="en-US" altLang="ko-KR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“</a:t>
            </a:r>
            <a:r>
              <a:rPr lang="ru-RU" altLang="ko-KR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С-Сервис</a:t>
            </a:r>
            <a:r>
              <a:rPr lang="en-US" altLang="ko-KR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30846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F59E3A-1142-4343-BCFE-A6D27A74F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Где производит?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6D40CD4-9098-4C3E-9912-F220A4E167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39" y="1179288"/>
            <a:ext cx="5376597" cy="50726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75DB185-B6AB-4BE6-8F75-00442A07DA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9637" y="1179288"/>
            <a:ext cx="6299025" cy="412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145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598547-6C61-4E46-B9B3-FBAAC0DCC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Что производит?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CC49EAB-8298-4702-B49C-735038844C7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31371" y="1604798"/>
            <a:ext cx="11329259" cy="3994316"/>
          </a:xfrm>
        </p:spPr>
        <p:txBody>
          <a:bodyPr/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b="1" dirty="0"/>
              <a:t>ПЭТ-хлопья</a:t>
            </a:r>
            <a:r>
              <a:rPr lang="ru-RU" dirty="0"/>
              <a:t> – это результат переработки </a:t>
            </a:r>
            <a:r>
              <a:rPr lang="ru-RU" b="1" dirty="0"/>
              <a:t>ПЭТ-бутылки</a:t>
            </a:r>
            <a:r>
              <a:rPr lang="ru-RU" dirty="0"/>
              <a:t>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dirty="0"/>
              <a:t>Из ПЭТ хлопьев (</a:t>
            </a:r>
            <a:r>
              <a:rPr lang="ru-RU" dirty="0" err="1"/>
              <a:t>флекса</a:t>
            </a:r>
            <a:r>
              <a:rPr lang="ru-RU" dirty="0"/>
              <a:t>) можно делать высококачественную ПЭТ крепежную ленту, гранулят, волокно, синтепон, пленку, литье и др.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dirty="0"/>
              <a:t>Оборот продукции – 200 тонн в месяц.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1026" name="Picture 2" descr="https://flexx.com.ua/public/images/uploads/f5f44346fa576c510855670d4ceb281a.jpg">
            <a:extLst>
              <a:ext uri="{FF2B5EF4-FFF2-40B4-BE49-F238E27FC236}">
                <a16:creationId xmlns:a16="http://schemas.microsoft.com/office/drawing/2014/main" xmlns="" id="{4B356B46-527F-4808-9623-47A7179C6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500" y="3044958"/>
            <a:ext cx="8255000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8306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43339" y="1275049"/>
            <a:ext cx="5074773" cy="3994316"/>
          </a:xfrm>
        </p:spPr>
        <p:txBody>
          <a:bodyPr/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altLang="ko-KR" sz="2133" dirty="0">
                <a:latin typeface="+mj-lt"/>
              </a:rPr>
              <a:t>Огромный период полного разложения – 500 лет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ru-RU" altLang="ko-KR" sz="2133" dirty="0">
              <a:latin typeface="+mj-lt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altLang="ko-KR" sz="2133" dirty="0">
                <a:latin typeface="+mj-lt"/>
              </a:rPr>
              <a:t>Низкий уровень вторичной переработки</a:t>
            </a:r>
            <a:endParaRPr lang="en-US" altLang="ko-KR" sz="2133" dirty="0">
              <a:latin typeface="+mj-lt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Вред пластиковых отходов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0323" y="1179288"/>
            <a:ext cx="5484796" cy="36484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21" y="3272207"/>
            <a:ext cx="5568619" cy="35782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0323" y="5081575"/>
            <a:ext cx="4714243" cy="1405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altLang="ko-KR" sz="2133" dirty="0">
                <a:latin typeface="+mj-lt"/>
                <a:cs typeface="Arial" pitchFamily="34" charset="0"/>
              </a:rPr>
              <a:t>Гибель миллионов животных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ru-RU" altLang="ko-KR" sz="2133" dirty="0">
              <a:latin typeface="+mj-lt"/>
              <a:cs typeface="Arial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altLang="ko-KR" sz="2133" dirty="0">
                <a:latin typeface="+mj-lt"/>
                <a:cs typeface="Arial" pitchFamily="34" charset="0"/>
              </a:rPr>
              <a:t>Образование мусорных пятен в морях и океанах</a:t>
            </a:r>
            <a:endParaRPr lang="ru-RU" altLang="ko-KR" sz="2133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4337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246" y="0"/>
            <a:ext cx="9692640" cy="1397124"/>
          </a:xfrm>
        </p:spPr>
        <p:txBody>
          <a:bodyPr/>
          <a:lstStyle/>
          <a:p>
            <a:r>
              <a:rPr lang="ru-RU" dirty="0" err="1">
                <a:solidFill>
                  <a:schemeClr val="tx1"/>
                </a:solidFill>
              </a:rPr>
              <a:t>Цифровизация</a:t>
            </a:r>
            <a:r>
              <a:rPr lang="ru-RU" dirty="0">
                <a:solidFill>
                  <a:schemeClr val="tx1"/>
                </a:solidFill>
              </a:rPr>
              <a:t> экономики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6568" y="1706136"/>
            <a:ext cx="5643782" cy="3679128"/>
          </a:xfrm>
        </p:spPr>
      </p:pic>
      <p:sp>
        <p:nvSpPr>
          <p:cNvPr id="3" name="TextBox 2"/>
          <p:cNvSpPr txBox="1"/>
          <p:nvPr/>
        </p:nvSpPr>
        <p:spPr>
          <a:xfrm>
            <a:off x="970156" y="2085278"/>
            <a:ext cx="38360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Цифровая экономика – это деятельность, непосредственно связанная с развитием цифровых компьютерных технологий, в которую входят и сервисы по предоставлению онлайн-услуг, и электронные платежи, и </a:t>
            </a:r>
            <a:r>
              <a:rPr lang="ru-RU" sz="2000" dirty="0" err="1">
                <a:latin typeface="Times New Roman" charset="0"/>
                <a:ea typeface="Times New Roman" charset="0"/>
                <a:cs typeface="Times New Roman" charset="0"/>
              </a:rPr>
              <a:t>интернет-торговля</a:t>
            </a:r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, и </a:t>
            </a:r>
            <a:r>
              <a:rPr lang="ru-RU" sz="2000" dirty="0" err="1">
                <a:latin typeface="Times New Roman" charset="0"/>
                <a:ea typeface="Times New Roman" charset="0"/>
                <a:cs typeface="Times New Roman" charset="0"/>
              </a:rPr>
              <a:t>краудфандинг</a:t>
            </a:r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 и прочее. </a:t>
            </a:r>
          </a:p>
        </p:txBody>
      </p:sp>
    </p:spTree>
    <p:extLst>
      <p:ext uri="{BB962C8B-B14F-4D97-AF65-F5344CB8AC3E}">
        <p14:creationId xmlns:p14="http://schemas.microsoft.com/office/powerpoint/2010/main" val="3727541797"/>
      </p:ext>
    </p:extLst>
  </p:cSld>
  <p:clrMapOvr>
    <a:masterClrMapping/>
  </p:clrMapOvr>
  <p:transition spd="slow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82621"/>
          </a:xfrm>
        </p:spPr>
        <p:txBody>
          <a:bodyPr/>
          <a:lstStyle/>
          <a:p>
            <a:r>
              <a:rPr lang="en-US" dirty="0"/>
              <a:t> </a:t>
            </a:r>
            <a:r>
              <a:rPr lang="ru-RU" sz="4267" dirty="0"/>
              <a:t>Мусорные мины замедленного действия</a:t>
            </a:r>
            <a:endParaRPr lang="en-US" sz="4267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043" y="1182620"/>
            <a:ext cx="5455844" cy="30723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11" y="3497627"/>
            <a:ext cx="5978541" cy="33603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9350" y="1385393"/>
            <a:ext cx="5775903" cy="3046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sz="2133" dirty="0"/>
              <a:t>Вредоносные эмиссии в почву и        выбросы свалочного газа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ru-RU" sz="2133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sz="2133" dirty="0"/>
              <a:t>Толпы пострадавших людей и            постоянные протесты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ru-RU" sz="2133" dirty="0"/>
          </a:p>
          <a:p>
            <a:pPr marL="380990" indent="-380990">
              <a:buFont typeface="Arial" panose="020B0604020202020204" pitchFamily="34" charset="0"/>
              <a:buChar char="•"/>
            </a:pPr>
            <a:endParaRPr lang="ru-RU" sz="2133" dirty="0"/>
          </a:p>
          <a:p>
            <a:pPr marL="380990" indent="-380990">
              <a:buFont typeface="Arial" panose="020B0604020202020204" pitchFamily="34" charset="0"/>
              <a:buChar char="•"/>
            </a:pPr>
            <a:endParaRPr lang="ru-RU" sz="2133" dirty="0"/>
          </a:p>
          <a:p>
            <a:pPr marL="380990" indent="-380990">
              <a:buFont typeface="Arial" panose="020B0604020202020204" pitchFamily="34" charset="0"/>
              <a:buChar char="•"/>
            </a:pPr>
            <a:endParaRPr lang="ru-RU" sz="2133" dirty="0"/>
          </a:p>
        </p:txBody>
      </p:sp>
      <p:sp>
        <p:nvSpPr>
          <p:cNvPr id="13" name="TextBox 12"/>
          <p:cNvSpPr txBox="1"/>
          <p:nvPr/>
        </p:nvSpPr>
        <p:spPr>
          <a:xfrm>
            <a:off x="6494808" y="4685371"/>
            <a:ext cx="5265821" cy="1733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sz="2133" dirty="0"/>
              <a:t>Монополия полигонов и               саботирование сферы переработки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ru-RU" sz="2133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sz="2133" dirty="0"/>
              <a:t>Понижение мирового и               локального уровней жизни</a:t>
            </a:r>
          </a:p>
        </p:txBody>
      </p:sp>
    </p:spTree>
    <p:extLst>
      <p:ext uri="{BB962C8B-B14F-4D97-AF65-F5344CB8AC3E}">
        <p14:creationId xmlns:p14="http://schemas.microsoft.com/office/powerpoint/2010/main" val="25655156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30876C-8AFA-49B7-B434-EA3057836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Мои обязанности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0A525A42-B48E-461D-A2CE-2099AE60F48F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1" y="1422192"/>
            <a:ext cx="5999983" cy="399414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E7E4E85-03D9-4E6A-AA20-BCBFDE719AAD}"/>
              </a:ext>
            </a:extLst>
          </p:cNvPr>
          <p:cNvSpPr txBox="1"/>
          <p:nvPr/>
        </p:nvSpPr>
        <p:spPr>
          <a:xfrm>
            <a:off x="96018" y="1422192"/>
            <a:ext cx="5664629" cy="337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sz="2133" dirty="0"/>
              <a:t>Работа с поставщиками и потенциальными клиентами (поиск, организация перевозок)</a:t>
            </a:r>
          </a:p>
          <a:p>
            <a:endParaRPr lang="ru-RU" sz="2133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sz="2133" dirty="0"/>
              <a:t>Работа с документацией</a:t>
            </a:r>
          </a:p>
          <a:p>
            <a:endParaRPr lang="ru-RU" sz="2133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sz="2133" dirty="0"/>
              <a:t>Поиск и найм персонала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ru-RU" sz="2133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sz="2133" dirty="0"/>
              <a:t>Организация рабочего процесса       разнорабочих</a:t>
            </a:r>
          </a:p>
          <a:p>
            <a:endParaRPr lang="ru-RU" sz="2133" dirty="0"/>
          </a:p>
        </p:txBody>
      </p:sp>
    </p:spTree>
    <p:extLst>
      <p:ext uri="{BB962C8B-B14F-4D97-AF65-F5344CB8AC3E}">
        <p14:creationId xmlns:p14="http://schemas.microsoft.com/office/powerpoint/2010/main" val="4509511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Hexagon 1"/>
          <p:cNvSpPr/>
          <p:nvPr/>
        </p:nvSpPr>
        <p:spPr>
          <a:xfrm rot="16200000">
            <a:off x="2159935" y="979839"/>
            <a:ext cx="592077" cy="3152548"/>
          </a:xfrm>
          <a:prstGeom prst="rect">
            <a:avLst/>
          </a:prstGeom>
          <a:solidFill>
            <a:schemeClr val="tx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5" tIns="22857" rIns="45715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22"/>
            <a:endParaRPr lang="en-US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0" name="Hexagon 5"/>
          <p:cNvSpPr/>
          <p:nvPr/>
        </p:nvSpPr>
        <p:spPr>
          <a:xfrm rot="16200000">
            <a:off x="5820067" y="979535"/>
            <a:ext cx="592077" cy="3153156"/>
          </a:xfrm>
          <a:prstGeom prst="rect">
            <a:avLst/>
          </a:prstGeom>
          <a:solidFill>
            <a:schemeClr val="tx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5" tIns="22857" rIns="45715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22"/>
            <a:endParaRPr lang="en-US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1" name="Hexagon 9"/>
          <p:cNvSpPr/>
          <p:nvPr/>
        </p:nvSpPr>
        <p:spPr>
          <a:xfrm rot="16200000">
            <a:off x="9480804" y="979839"/>
            <a:ext cx="592077" cy="3152548"/>
          </a:xfrm>
          <a:prstGeom prst="rect">
            <a:avLst/>
          </a:prstGeom>
          <a:solidFill>
            <a:schemeClr val="tx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5" tIns="22857" rIns="45715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22"/>
            <a:endParaRPr lang="en-US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9703" y="1458191"/>
            <a:ext cx="10473415" cy="64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22">
              <a:lnSpc>
                <a:spcPct val="150000"/>
              </a:lnSpc>
            </a:pPr>
            <a:r>
              <a:rPr lang="ru-RU" sz="2667" dirty="0">
                <a:solidFill>
                  <a:srgbClr val="000000"/>
                </a:solidFill>
                <a:latin typeface="Montserrat Light" charset="0"/>
                <a:ea typeface="Montserrat Light" charset="0"/>
                <a:cs typeface="Montserrat Light" charset="0"/>
              </a:rPr>
              <a:t>Различие мотивационных рычагов для разных уровней сотрудников</a:t>
            </a:r>
            <a:endParaRPr lang="en-US" sz="2667" dirty="0">
              <a:solidFill>
                <a:srgbClr val="000000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9701" y="383768"/>
            <a:ext cx="8616590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22"/>
            <a:r>
              <a:rPr lang="ru-RU" sz="6900" b="1" dirty="0">
                <a:solidFill>
                  <a:srgbClr val="000000"/>
                </a:solidFill>
                <a:latin typeface="Montserrat Semi" charset="0"/>
                <a:ea typeface="Montserrat Semi" charset="0"/>
                <a:cs typeface="Montserrat Semi" charset="0"/>
              </a:rPr>
              <a:t>Проблема мотивации</a:t>
            </a:r>
            <a:endParaRPr lang="en-US" sz="6900" b="1" dirty="0">
              <a:solidFill>
                <a:srgbClr val="000000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8277" y="2388406"/>
            <a:ext cx="30822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22"/>
            <a:r>
              <a:rPr lang="ru-RU" sz="1600" b="1" dirty="0">
                <a:solidFill>
                  <a:srgbClr val="FFFFFF"/>
                </a:solidFill>
                <a:latin typeface="Montserrat Semi" charset="0"/>
                <a:ea typeface="Montserrat Semi" charset="0"/>
                <a:cs typeface="Montserrat Semi" charset="0"/>
              </a:rPr>
              <a:t>Низкоквалифицированный труд</a:t>
            </a:r>
            <a:endParaRPr lang="en-US" sz="1600" b="1" dirty="0">
              <a:solidFill>
                <a:srgbClr val="FFFFFF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88327" y="2388405"/>
            <a:ext cx="1866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22"/>
            <a:r>
              <a:rPr lang="en-US" b="1" dirty="0">
                <a:solidFill>
                  <a:srgbClr val="FFFFFF"/>
                </a:solidFill>
                <a:latin typeface="Montserrat Semi" charset="0"/>
                <a:ea typeface="Montserrat Semi" charset="0"/>
                <a:cs typeface="Montserrat Semi" charset="0"/>
              </a:rPr>
              <a:t>“</a:t>
            </a:r>
            <a:r>
              <a:rPr lang="ru-RU" b="1" dirty="0">
                <a:solidFill>
                  <a:srgbClr val="FFFFFF"/>
                </a:solidFill>
                <a:latin typeface="Montserrat Semi" charset="0"/>
                <a:ea typeface="Montserrat Semi" charset="0"/>
                <a:cs typeface="Montserrat Semi" charset="0"/>
              </a:rPr>
              <a:t>Среднее звено</a:t>
            </a:r>
            <a:r>
              <a:rPr lang="en-US" b="1" dirty="0">
                <a:solidFill>
                  <a:srgbClr val="FFFFFF"/>
                </a:solidFill>
                <a:latin typeface="Montserrat Semi" charset="0"/>
                <a:ea typeface="Montserrat Semi" charset="0"/>
                <a:cs typeface="Montserrat Semi" charset="0"/>
              </a:rPr>
              <a:t>”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475377" y="2388405"/>
            <a:ext cx="2568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22"/>
            <a:r>
              <a:rPr lang="ru-RU" b="1" dirty="0">
                <a:solidFill>
                  <a:srgbClr val="FFFFFF"/>
                </a:solidFill>
                <a:latin typeface="Montserrat Semi" charset="0"/>
                <a:ea typeface="Montserrat Semi" charset="0"/>
                <a:cs typeface="Montserrat Semi" charset="0"/>
              </a:rPr>
              <a:t>Руководящий персонал</a:t>
            </a:r>
            <a:endParaRPr lang="en-US" b="1" dirty="0">
              <a:solidFill>
                <a:srgbClr val="FFFFFF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3F62948-C60A-4C84-8D85-7457573D4E93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" r="201"/>
          <a:stretch>
            <a:fillRect/>
          </a:stretch>
        </p:blipFill>
        <p:spPr>
          <a:xfrm>
            <a:off x="8200568" y="3049848"/>
            <a:ext cx="3152775" cy="3167062"/>
          </a:xfrm>
          <a:solidFill>
            <a:schemeClr val="bg1">
              <a:lumMod val="95000"/>
            </a:schemeClr>
          </a:solidFill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299E405-127F-4984-8309-3827663B3A80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" r="201"/>
          <a:stretch>
            <a:fillRect/>
          </a:stretch>
        </p:blipFill>
        <p:spPr>
          <a:xfrm>
            <a:off x="4539527" y="3009628"/>
            <a:ext cx="3154362" cy="3167062"/>
          </a:xfrm>
          <a:solidFill>
            <a:schemeClr val="bg1">
              <a:lumMod val="95000"/>
            </a:schemeClr>
          </a:solidFill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A7BD90A-F7A9-4DD1-A94B-4BC3CB7C871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" r="201"/>
          <a:stretch>
            <a:fillRect/>
          </a:stretch>
        </p:blipFill>
        <p:spPr>
          <a:xfrm>
            <a:off x="879473" y="3009628"/>
            <a:ext cx="3152775" cy="3167062"/>
          </a:xfr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419669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87413" y="1609777"/>
            <a:ext cx="6914928" cy="3107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91442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667" b="1" dirty="0">
                <a:solidFill>
                  <a:srgbClr val="000000"/>
                </a:solidFill>
                <a:latin typeface="Montserrat Light" charset="0"/>
                <a:ea typeface="Montserrat Light" charset="0"/>
                <a:cs typeface="Montserrat Light" charset="0"/>
              </a:rPr>
              <a:t>Здоровая рабочая среда</a:t>
            </a:r>
          </a:p>
          <a:p>
            <a:pPr marL="380990" indent="-380990" defTabSz="91442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667" b="1" dirty="0">
                <a:solidFill>
                  <a:srgbClr val="000000"/>
                </a:solidFill>
                <a:latin typeface="Montserrat Light" charset="0"/>
                <a:ea typeface="Montserrat Light" charset="0"/>
                <a:cs typeface="Montserrat Light" charset="0"/>
              </a:rPr>
              <a:t>Неформальные отношения</a:t>
            </a:r>
          </a:p>
          <a:p>
            <a:pPr marL="380990" indent="-380990" defTabSz="91442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667" b="1" dirty="0">
                <a:solidFill>
                  <a:srgbClr val="000000"/>
                </a:solidFill>
                <a:latin typeface="Montserrat Light" charset="0"/>
                <a:ea typeface="Montserrat Light" charset="0"/>
                <a:cs typeface="Montserrat Light" charset="0"/>
              </a:rPr>
              <a:t>Делегирование полномочий</a:t>
            </a:r>
          </a:p>
          <a:p>
            <a:pPr marL="380990" indent="-380990" defTabSz="91442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667" b="1" dirty="0">
                <a:solidFill>
                  <a:srgbClr val="000000"/>
                </a:solidFill>
                <a:latin typeface="Montserrat Light" charset="0"/>
                <a:ea typeface="Montserrat Light" charset="0"/>
                <a:cs typeface="Montserrat Light" charset="0"/>
              </a:rPr>
              <a:t>Публичность наказаний</a:t>
            </a:r>
          </a:p>
          <a:p>
            <a:pPr marL="380990" indent="-380990" defTabSz="91442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667" b="1" dirty="0">
                <a:solidFill>
                  <a:srgbClr val="000000"/>
                </a:solidFill>
                <a:latin typeface="Montserrat Light" charset="0"/>
                <a:ea typeface="Montserrat Light" charset="0"/>
                <a:cs typeface="Montserrat Light" charset="0"/>
              </a:rPr>
              <a:t>Самомотивация</a:t>
            </a:r>
            <a:endParaRPr lang="en-US" sz="2667" b="1" dirty="0">
              <a:solidFill>
                <a:srgbClr val="000000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2931" y="606579"/>
            <a:ext cx="7056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22"/>
            <a:r>
              <a:rPr lang="ru-RU" sz="3600" b="1" dirty="0">
                <a:solidFill>
                  <a:srgbClr val="000000"/>
                </a:solidFill>
                <a:latin typeface="Montserrat Light" charset="0"/>
                <a:ea typeface="Montserrat Light" charset="0"/>
                <a:cs typeface="Montserrat Light" charset="0"/>
              </a:rPr>
              <a:t>Нематериальное стимулирование</a:t>
            </a:r>
            <a:endParaRPr lang="en-US" sz="3600" b="1" dirty="0">
              <a:solidFill>
                <a:srgbClr val="000000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17BD182-793A-B345-B925-3561FC0D9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1" r="3151"/>
          <a:stretch>
            <a:fillRect/>
          </a:stretch>
        </p:blipFill>
        <p:spPr>
          <a:xfrm>
            <a:off x="8323760" y="0"/>
            <a:ext cx="386824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454899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79699" y="1568709"/>
            <a:ext cx="6944492" cy="1875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defTabSz="91442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667" b="1" dirty="0">
                <a:solidFill>
                  <a:srgbClr val="000000"/>
                </a:solidFill>
                <a:latin typeface="Montserrat Light" charset="0"/>
                <a:ea typeface="Montserrat Light" charset="0"/>
                <a:cs typeface="Montserrat Light" charset="0"/>
              </a:rPr>
              <a:t>Как заработать уважение рабочих</a:t>
            </a:r>
          </a:p>
          <a:p>
            <a:pPr marL="457189" indent="-457189" defTabSz="91442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667" b="1" dirty="0">
                <a:solidFill>
                  <a:srgbClr val="000000"/>
                </a:solidFill>
                <a:latin typeface="Montserrat Light" charset="0"/>
                <a:ea typeface="Montserrat Light" charset="0"/>
                <a:cs typeface="Montserrat Light" charset="0"/>
              </a:rPr>
              <a:t>Ценность проактивности</a:t>
            </a:r>
          </a:p>
          <a:p>
            <a:pPr marL="457189" indent="-457189" defTabSz="91442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667" b="1" dirty="0">
                <a:solidFill>
                  <a:srgbClr val="000000"/>
                </a:solidFill>
                <a:latin typeface="Montserrat Light" charset="0"/>
                <a:ea typeface="Montserrat Light" charset="0"/>
                <a:cs typeface="Montserrat Light" charset="0"/>
              </a:rPr>
              <a:t>Главенство поощрений, важность кнута</a:t>
            </a:r>
            <a:endParaRPr lang="en-US" sz="2667" b="1" dirty="0">
              <a:solidFill>
                <a:srgbClr val="000000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403" y="383769"/>
            <a:ext cx="1147259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22"/>
            <a:r>
              <a:rPr lang="ru-RU" sz="6900" b="1" dirty="0">
                <a:solidFill>
                  <a:srgbClr val="000000"/>
                </a:solidFill>
                <a:latin typeface="Montserrat Semi" charset="0"/>
                <a:ea typeface="Montserrat Semi" charset="0"/>
                <a:cs typeface="Montserrat Semi" charset="0"/>
              </a:rPr>
              <a:t>Мой опыт: главные выводы</a:t>
            </a:r>
            <a:endParaRPr lang="en-US" sz="6900" b="1" dirty="0">
              <a:solidFill>
                <a:srgbClr val="000000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  <p:pic>
        <p:nvPicPr>
          <p:cNvPr id="10" name="Picture 4" descr="vlcsnap19939gl4xk6">
            <a:extLst>
              <a:ext uri="{FF2B5EF4-FFF2-40B4-BE49-F238E27FC236}">
                <a16:creationId xmlns:a16="http://schemas.microsoft.com/office/drawing/2014/main" xmlns="" id="{77F71D40-9D84-4A6B-A262-2E6EF9B06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0043" y="3634523"/>
            <a:ext cx="5280587" cy="298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CB7D6ED-52F3-43E5-82B3-360D7A94B3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446" y="3642332"/>
            <a:ext cx="4224469" cy="298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941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74779" y="356659"/>
            <a:ext cx="8775159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22"/>
            <a:r>
              <a:rPr lang="ru-RU" sz="6900" b="1" dirty="0">
                <a:solidFill>
                  <a:srgbClr val="000000"/>
                </a:solidFill>
                <a:latin typeface="Montserrat Semi" charset="0"/>
                <a:ea typeface="Montserrat Semi" charset="0"/>
                <a:cs typeface="Montserrat Semi" charset="0"/>
              </a:rPr>
              <a:t>Спасибо за внимание!</a:t>
            </a:r>
            <a:endParaRPr lang="en-US" sz="6900" b="1" dirty="0">
              <a:solidFill>
                <a:srgbClr val="000000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3768440-9824-43C5-88E5-13FE69EAB5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3388" y="1412776"/>
            <a:ext cx="5445224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169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39CF12-F852-1840-B48B-A130D72EC4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Не кнут, не пряник, а комфорт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F3C047D-EBB9-9544-B9D6-082565C29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9152" y="4347504"/>
            <a:ext cx="4088780" cy="1655762"/>
          </a:xfrm>
        </p:spPr>
        <p:txBody>
          <a:bodyPr/>
          <a:lstStyle/>
          <a:p>
            <a:pPr algn="r"/>
            <a:r>
              <a:rPr lang="ru-RU" dirty="0"/>
              <a:t>Презентацию выполнил:</a:t>
            </a:r>
          </a:p>
          <a:p>
            <a:pPr algn="r"/>
            <a:r>
              <a:rPr lang="ru-RU" dirty="0"/>
              <a:t>Студент 4 курса</a:t>
            </a:r>
          </a:p>
          <a:p>
            <a:pPr algn="r"/>
            <a:r>
              <a:rPr lang="ru-RU" dirty="0" err="1"/>
              <a:t>Арбак</a:t>
            </a:r>
            <a:r>
              <a:rPr lang="ru-RU" dirty="0"/>
              <a:t> </a:t>
            </a:r>
            <a:r>
              <a:rPr lang="ru-RU" dirty="0" err="1"/>
              <a:t>Восканян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89209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737F54-A6E7-C743-B0CE-D336B234C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771"/>
            <a:ext cx="10515600" cy="1325563"/>
          </a:xfrm>
        </p:spPr>
        <p:txBody>
          <a:bodyPr/>
          <a:lstStyle/>
          <a:p>
            <a:r>
              <a:rPr lang="ru-RU" dirty="0"/>
              <a:t>Сравнительный анализ корпоративной культуры в России и за рубежом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6BF9F500-8D5D-BD43-8F97-19202280888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34160"/>
          <a:ext cx="10515600" cy="530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143393190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349024899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766781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1155411069"/>
                    </a:ext>
                  </a:extLst>
                </a:gridCol>
              </a:tblGrid>
              <a:tr h="60365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Критерии организации работы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Японская философия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Американская философия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Российская философии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2317564"/>
                  </a:ext>
                </a:extLst>
              </a:tr>
              <a:tr h="34973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Основана организации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Гармония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Эффективность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Смешанная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7703895"/>
                  </a:ext>
                </a:extLst>
              </a:tr>
              <a:tr h="60365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Отношение к работе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 Главное – выполнение обязанностей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Главное – реализация заданий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Главное – реализация заданий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4139716"/>
                  </a:ext>
                </a:extLst>
              </a:tr>
              <a:tr h="34973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Конкуренций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Практически 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Сильная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Практически 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7785074"/>
                  </a:ext>
                </a:extLst>
              </a:tr>
              <a:tr h="60365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Гарантии для работников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Высокие (пожизненный наем)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Низкие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Низкие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3201813"/>
                  </a:ext>
                </a:extLst>
              </a:tr>
              <a:tr h="34973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Принятие решений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Снизу вверх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Сверху вниз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Сверху вниз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5744709"/>
                  </a:ext>
                </a:extLst>
              </a:tr>
              <a:tr h="34973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Делегирование власти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 редких случаях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Распространено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Распространено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369062"/>
                  </a:ext>
                </a:extLst>
              </a:tr>
              <a:tr h="60365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Отношения с подчиненными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Семейные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Формальные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Смешанные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6018332"/>
                  </a:ext>
                </a:extLst>
              </a:tr>
              <a:tr h="60365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Метод найма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После окончания работы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 деловым качествам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Смешанный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46355031"/>
                  </a:ext>
                </a:extLst>
              </a:tr>
              <a:tr h="60365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Оплата труда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 зависимости от стажа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 зависимости от результатов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Смешанная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9147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472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55C3942-55B4-E145-8789-F35E0F8600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79" y="4027602"/>
            <a:ext cx="4150247" cy="276803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DC79D2-6987-BA40-B391-9A11130E5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86259"/>
            <a:ext cx="5942372" cy="1325563"/>
          </a:xfrm>
        </p:spPr>
        <p:txBody>
          <a:bodyPr>
            <a:normAutofit/>
          </a:bodyPr>
          <a:lstStyle/>
          <a:p>
            <a:r>
              <a:rPr lang="ru-RU" dirty="0"/>
              <a:t>Обучение штата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13C408C2-4B2F-5B4E-B408-27457220C3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8" y="39128"/>
            <a:ext cx="4399634" cy="2780324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BA27026-B467-5447-A9BE-8C9E66641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6895" y="1253331"/>
            <a:ext cx="5181600" cy="531841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1927 г. </a:t>
            </a:r>
            <a:r>
              <a:rPr lang="en-US" dirty="0"/>
              <a:t>General Motors </a:t>
            </a:r>
            <a:r>
              <a:rPr lang="ru-RU" dirty="0"/>
              <a:t>впервые создала «Институт </a:t>
            </a:r>
            <a:r>
              <a:rPr lang="ru-RU" dirty="0" err="1"/>
              <a:t>General</a:t>
            </a:r>
            <a:r>
              <a:rPr lang="ru-RU" dirty="0"/>
              <a:t> </a:t>
            </a:r>
            <a:r>
              <a:rPr lang="ru-RU" dirty="0" err="1"/>
              <a:t>Motors</a:t>
            </a:r>
            <a:r>
              <a:rPr lang="ru-RU" dirty="0"/>
              <a:t>»</a:t>
            </a:r>
            <a:r>
              <a:rPr lang="en-US" dirty="0"/>
              <a:t> </a:t>
            </a:r>
            <a:r>
              <a:rPr lang="ru-RU" dirty="0"/>
              <a:t>для обучения своих сотрудников</a:t>
            </a:r>
          </a:p>
          <a:p>
            <a:endParaRPr lang="en-US" dirty="0"/>
          </a:p>
          <a:p>
            <a:r>
              <a:rPr lang="ru-RU" dirty="0"/>
              <a:t>«место для обмена знаниями и компетенциями» и «связующее звено между передачей знаний и их созданием»</a:t>
            </a:r>
          </a:p>
          <a:p>
            <a:endParaRPr lang="ru-RU" dirty="0"/>
          </a:p>
          <a:p>
            <a:r>
              <a:rPr lang="ru-RU" dirty="0"/>
              <a:t>2009 г. РЖД создает систему дополнительного корпоративного бизнес-образования руководящего состава ОАО «РЖД»</a:t>
            </a:r>
          </a:p>
          <a:p>
            <a:endParaRPr lang="ru-RU" dirty="0"/>
          </a:p>
          <a:p>
            <a:r>
              <a:rPr lang="ru-RU" dirty="0"/>
              <a:t>2014 г. Сбербанк создает свой корпоративный университет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544B7EF-7144-954C-ADAE-3FA5D7CDE9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2599" y="2207308"/>
            <a:ext cx="3849132" cy="243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823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7332E0-4F8F-FA4D-A17D-80916D9E3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работают в </a:t>
            </a:r>
            <a:r>
              <a:rPr lang="en-US" dirty="0"/>
              <a:t>SAP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E5A178-C662-464C-9936-1A68896DB7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Ненормированный рабочий график</a:t>
            </a:r>
          </a:p>
          <a:p>
            <a:endParaRPr lang="ru-RU" dirty="0"/>
          </a:p>
          <a:p>
            <a:r>
              <a:rPr lang="en-US" dirty="0"/>
              <a:t>Open</a:t>
            </a:r>
            <a:r>
              <a:rPr lang="ru-RU" dirty="0"/>
              <a:t>-</a:t>
            </a:r>
            <a:r>
              <a:rPr lang="en-US" dirty="0"/>
              <a:t>space</a:t>
            </a:r>
            <a:r>
              <a:rPr lang="ru-RU" dirty="0"/>
              <a:t> офис</a:t>
            </a:r>
          </a:p>
          <a:p>
            <a:endParaRPr lang="ru-RU" dirty="0"/>
          </a:p>
          <a:p>
            <a:r>
              <a:rPr lang="ru-RU" dirty="0"/>
              <a:t>В московском офисе </a:t>
            </a:r>
            <a:r>
              <a:rPr lang="en-US" dirty="0"/>
              <a:t>SAP </a:t>
            </a:r>
            <a:r>
              <a:rPr lang="ru-RU" dirty="0"/>
              <a:t>сотрудники съедают по 150 килограммов мандаринов, 130 килограммов лимонов, выпивают около 800 пачек чая по 25 пакетиков и примерно 2 тысячи литров молока каждый месяц.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6D62808D-8879-9B4D-9268-E7CA005041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1767" y="259361"/>
            <a:ext cx="5181600" cy="3454400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7354290-3130-0B40-A05F-C79BCB0533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082366"/>
            <a:ext cx="5340246" cy="356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10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246" y="0"/>
            <a:ext cx="9692640" cy="1397124"/>
          </a:xfrm>
        </p:spPr>
        <p:txBody>
          <a:bodyPr/>
          <a:lstStyle/>
          <a:p>
            <a:r>
              <a:rPr lang="ru-RU" dirty="0" err="1">
                <a:solidFill>
                  <a:schemeClr val="tx1"/>
                </a:solidFill>
              </a:rPr>
              <a:t>Цифровизация</a:t>
            </a:r>
            <a:r>
              <a:rPr lang="ru-RU" dirty="0">
                <a:solidFill>
                  <a:schemeClr val="tx1"/>
                </a:solidFill>
              </a:rPr>
              <a:t> экономики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6568" y="1706136"/>
            <a:ext cx="5643782" cy="3679128"/>
          </a:xfrm>
        </p:spPr>
      </p:pic>
      <p:sp>
        <p:nvSpPr>
          <p:cNvPr id="3" name="TextBox 2"/>
          <p:cNvSpPr txBox="1"/>
          <p:nvPr/>
        </p:nvSpPr>
        <p:spPr>
          <a:xfrm>
            <a:off x="970156" y="2085278"/>
            <a:ext cx="38360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Пока же в рейтинге цифровых экономик мира Россия занимает 39-е место, соседствуя с Китаем, Индией, Малайзией и Филиппинами.</a:t>
            </a:r>
          </a:p>
          <a:p>
            <a:endParaRPr lang="ru-RU" dirty="0"/>
          </a:p>
          <a:p>
            <a:r>
              <a:rPr lang="ru-RU" b="1" dirty="0"/>
              <a:t>Лидеры</a:t>
            </a:r>
            <a:r>
              <a:rPr lang="ru-RU" dirty="0"/>
              <a:t>: Норвегия, Швеция и Швейцария. </a:t>
            </a:r>
          </a:p>
          <a:p>
            <a:endParaRPr lang="ru-RU" dirty="0"/>
          </a:p>
          <a:p>
            <a:r>
              <a:rPr lang="ru-RU" b="1" dirty="0"/>
              <a:t>Топ-10</a:t>
            </a:r>
            <a:r>
              <a:rPr lang="ru-RU" dirty="0"/>
              <a:t>: США, Великобритания, Дания, Финляндия, Сингапур, Южная Корея и Гонконг.</a:t>
            </a:r>
          </a:p>
          <a:p>
            <a:endParaRPr lang="ru-RU" dirty="0">
              <a:latin typeface="#HeadLineA" charset="0"/>
              <a:ea typeface="#HeadLineA" charset="0"/>
              <a:cs typeface="#HeadLin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487252"/>
      </p:ext>
    </p:extLst>
  </p:cSld>
  <p:clrMapOvr>
    <a:masterClrMapping/>
  </p:clrMapOvr>
  <p:transition spd="slow">
    <p:push dir="u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947079-2559-7D40-89C2-DEF0069ED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Офисы компании в России и за рубежом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A7D13261-CF5B-AA44-998F-D6DFE36B82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Яндекс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7B6E5E6-2B27-9642-9D9B-4B834A1D39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750"/>
          <a:stretch/>
        </p:blipFill>
        <p:spPr>
          <a:xfrm>
            <a:off x="6172200" y="2629516"/>
            <a:ext cx="5868468" cy="3446820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3A232D88-99B9-894E-AC17-1973CAF0D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Amazon</a:t>
            </a:r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05A6D969-766A-AB4C-A969-96A30F0EAC3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70" y="2629516"/>
            <a:ext cx="5183188" cy="3446820"/>
          </a:xfrm>
        </p:spPr>
      </p:pic>
    </p:spTree>
    <p:extLst>
      <p:ext uri="{BB962C8B-B14F-4D97-AF65-F5344CB8AC3E}">
        <p14:creationId xmlns:p14="http://schemas.microsoft.com/office/powerpoint/2010/main" val="16362859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D14287-A1FA-544C-8D69-B4FE715CE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Офисы компании в России и за рубежом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8E37E96-8E6E-F34A-AFB6-9B0703E929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Mail.ru</a:t>
            </a:r>
            <a:r>
              <a:rPr lang="en-US" dirty="0"/>
              <a:t>	</a:t>
            </a: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532BF7D6-793A-A446-A7F8-1630BB5106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427" y="2874379"/>
            <a:ext cx="5261314" cy="3448184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9A6E28E-EA58-0342-96C5-ECE7299A87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Yahoo</a:t>
            </a:r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4FD029D1-069C-334B-A11E-0AA443347E8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87" y="2874379"/>
            <a:ext cx="5183188" cy="3448184"/>
          </a:xfrm>
        </p:spPr>
      </p:pic>
    </p:spTree>
    <p:extLst>
      <p:ext uri="{BB962C8B-B14F-4D97-AF65-F5344CB8AC3E}">
        <p14:creationId xmlns:p14="http://schemas.microsoft.com/office/powerpoint/2010/main" val="14618491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3EFB73-36DD-4245-9C81-7B86A6631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Офисы компании в России и за рубежом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2791CD4-08F9-9141-A922-9754A10A0D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Google</a:t>
            </a: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4DBFE6CB-1F2E-6B4B-B80B-2271D57897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575" y="2947921"/>
            <a:ext cx="5885364" cy="2809560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645D566-8F47-D74F-A11D-C30339615A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Ростелеком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1576B511-9818-0945-9380-60CB283FAC7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945" y="2948368"/>
            <a:ext cx="5183188" cy="2809113"/>
          </a:xfrm>
        </p:spPr>
      </p:pic>
    </p:spTree>
    <p:extLst>
      <p:ext uri="{BB962C8B-B14F-4D97-AF65-F5344CB8AC3E}">
        <p14:creationId xmlns:p14="http://schemas.microsoft.com/office/powerpoint/2010/main" val="13386434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78C61370-DBE0-0744-A935-262EE5CC05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Маленький бизнес в маленьком городе. Как это бывает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xmlns="" id="{B4AE0D60-02AC-3145-8EC4-DD8505C1A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815" y="4455621"/>
            <a:ext cx="4166636" cy="140992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sz="2800" dirty="0"/>
              <a:t>Презентацию выполнила:</a:t>
            </a:r>
          </a:p>
          <a:p>
            <a:pPr algn="r"/>
            <a:r>
              <a:rPr lang="ru-RU" sz="2800" dirty="0"/>
              <a:t>Студентка 4 курса</a:t>
            </a:r>
          </a:p>
          <a:p>
            <a:pPr algn="r"/>
            <a:r>
              <a:rPr lang="ru-RU" sz="2800" dirty="0"/>
              <a:t>Евгения </a:t>
            </a:r>
            <a:r>
              <a:rPr lang="ru-RU" sz="2800" dirty="0" err="1"/>
              <a:t>цурканенко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00502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8B3CBA9-BC09-B64A-BD36-484EAFA31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380" y="936237"/>
            <a:ext cx="9099240" cy="515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314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0B485F5-0ED6-8042-9FAD-38C161B3E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483" y="589775"/>
            <a:ext cx="9601200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885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1F00A2A-CE32-B147-B271-2C8DAD57E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659" y="912851"/>
            <a:ext cx="9744747" cy="503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05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Плюсы и риски цифровой экономики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Плюсы </a:t>
            </a:r>
          </a:p>
          <a:p>
            <a:r>
              <a:rPr lang="ru-RU" dirty="0">
                <a:solidFill>
                  <a:schemeClr val="tx1"/>
                </a:solidFill>
              </a:rPr>
              <a:t>потребитель может быстрее получать необходимые ему услуги, экономить, покупая продукты в интернет-магазинах по более низким ценам</a:t>
            </a:r>
          </a:p>
          <a:p>
            <a:r>
              <a:rPr lang="ru-RU" dirty="0">
                <a:solidFill>
                  <a:schemeClr val="tx1"/>
                </a:solidFill>
              </a:rPr>
              <a:t>работать не выходя из дома (стать предпринимателем)</a:t>
            </a:r>
          </a:p>
          <a:p>
            <a:r>
              <a:rPr lang="ru-RU" dirty="0">
                <a:solidFill>
                  <a:schemeClr val="tx1"/>
                </a:solidFill>
              </a:rPr>
              <a:t>неоспоримое удобство и избавление от лишних бумажек</a:t>
            </a:r>
          </a:p>
          <a:p>
            <a:r>
              <a:rPr lang="ru-RU" dirty="0">
                <a:solidFill>
                  <a:schemeClr val="tx1"/>
                </a:solidFill>
              </a:rPr>
              <a:t>уменьшение издержек производств</a:t>
            </a:r>
          </a:p>
          <a:p>
            <a:r>
              <a:rPr lang="ru-RU" dirty="0">
                <a:solidFill>
                  <a:schemeClr val="tx1"/>
                </a:solidFill>
              </a:rPr>
              <a:t>упрощение процесса финансовых транзакций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Риски</a:t>
            </a:r>
          </a:p>
          <a:p>
            <a:r>
              <a:rPr lang="ru-RU" dirty="0">
                <a:solidFill>
                  <a:schemeClr val="tx1"/>
                </a:solidFill>
              </a:rPr>
              <a:t>- риск </a:t>
            </a:r>
            <a:r>
              <a:rPr lang="ru-RU" dirty="0" err="1">
                <a:solidFill>
                  <a:schemeClr val="tx1"/>
                </a:solidFill>
              </a:rPr>
              <a:t>киберугроз</a:t>
            </a:r>
            <a:r>
              <a:rPr lang="ru-RU" dirty="0">
                <a:solidFill>
                  <a:schemeClr val="tx1"/>
                </a:solidFill>
              </a:rPr>
              <a:t>, связанный с проблемой защиты персональных данных;</a:t>
            </a:r>
          </a:p>
          <a:p>
            <a:r>
              <a:rPr lang="ru-RU" dirty="0">
                <a:solidFill>
                  <a:schemeClr val="tx1"/>
                </a:solidFill>
              </a:rPr>
              <a:t>- «цифровое рабство» (использование данных о миллионах людей для управления их поведением);</a:t>
            </a:r>
          </a:p>
          <a:p>
            <a:r>
              <a:rPr lang="ru-RU" dirty="0">
                <a:solidFill>
                  <a:schemeClr val="tx1"/>
                </a:solidFill>
              </a:rPr>
              <a:t>- рост безработицы на рынке труда;</a:t>
            </a:r>
          </a:p>
          <a:p>
            <a:r>
              <a:rPr lang="ru-RU" dirty="0">
                <a:solidFill>
                  <a:schemeClr val="tx1"/>
                </a:solidFill>
              </a:rPr>
              <a:t>- «цифровой разрыв» (разрыв в цифровом образовании, в условиях доступа к цифровым услугам и продуктам, и, как следствие, разрыв в уровне благосостояния людей, находящихся в одной стране или в разных странах).</a:t>
            </a:r>
          </a:p>
          <a:p>
            <a:endParaRPr lang="ru-RU" dirty="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5573" y="774915"/>
            <a:ext cx="2050963" cy="145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88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90215" y="2370303"/>
            <a:ext cx="2469983" cy="2051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634478" y="2370303"/>
            <a:ext cx="645490" cy="5819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191700" y="2263954"/>
            <a:ext cx="533506" cy="397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00" y="0"/>
            <a:ext cx="9865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83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421" y="1396475"/>
            <a:ext cx="9112624" cy="434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44686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Ретро" id="{99E86BAC-8BB8-BC4D-B621-C1FCE1845ED8}" vid="{70F06B22-4494-414C-993E-DC2B1148265C}"/>
    </a:ext>
  </a:extLst>
</a:theme>
</file>

<file path=ppt/theme/theme3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Галерея">
      <a:majorFont>
        <a:latin typeface="Century Gothic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E050AC27-895F-4B90-991D-A6818FC89AB6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Custom 18">
      <a:dk1>
        <a:srgbClr val="262626"/>
      </a:dk1>
      <a:lt1>
        <a:srgbClr val="FFFFFF"/>
      </a:lt1>
      <a:dk2>
        <a:srgbClr val="1F497D"/>
      </a:dk2>
      <a:lt2>
        <a:srgbClr val="EEECE1"/>
      </a:lt2>
      <a:accent1>
        <a:srgbClr val="7F7F7F"/>
      </a:accent1>
      <a:accent2>
        <a:srgbClr val="262626"/>
      </a:accent2>
      <a:accent3>
        <a:srgbClr val="920000"/>
      </a:accent3>
      <a:accent4>
        <a:srgbClr val="FF0000"/>
      </a:accent4>
      <a:accent5>
        <a:srgbClr val="7F7F7F"/>
      </a:accent5>
      <a:accent6>
        <a:srgbClr val="FF0000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Вид">
  <a:themeElements>
    <a:clrScheme name="Оттенки серого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Вид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ид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7B713C7F-58B7-4AE9-B361-B13EB9EC4C0C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Ретро</Template>
  <TotalTime>806</TotalTime>
  <Words>1612</Words>
  <Application>Microsoft Office PowerPoint</Application>
  <PresentationFormat>Произвольный</PresentationFormat>
  <Paragraphs>362</Paragraphs>
  <Slides>66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66</vt:i4>
      </vt:variant>
    </vt:vector>
  </HeadingPairs>
  <TitlesOfParts>
    <vt:vector size="74" baseType="lpstr">
      <vt:lpstr>Главное мероприятие</vt:lpstr>
      <vt:lpstr>Ретро</vt:lpstr>
      <vt:lpstr>Галерея</vt:lpstr>
      <vt:lpstr>Тема Office</vt:lpstr>
      <vt:lpstr>1_Office Theme</vt:lpstr>
      <vt:lpstr>1_Тема Office</vt:lpstr>
      <vt:lpstr>Custom Design</vt:lpstr>
      <vt:lpstr>Вид</vt:lpstr>
      <vt:lpstr>Экономика на пороге цифровизации: что делать?</vt:lpstr>
      <vt:lpstr>Цифровизация в жизни человека</vt:lpstr>
      <vt:lpstr>Дигитализация образования</vt:lpstr>
      <vt:lpstr>Презентация PowerPoint</vt:lpstr>
      <vt:lpstr>Цифровизация экономики</vt:lpstr>
      <vt:lpstr>Цифровизация экономики</vt:lpstr>
      <vt:lpstr>Плюсы и риски цифровой экономики</vt:lpstr>
      <vt:lpstr>Презентация PowerPoint</vt:lpstr>
      <vt:lpstr>Презентация PowerPoint</vt:lpstr>
      <vt:lpstr>Презентация PowerPoint</vt:lpstr>
      <vt:lpstr>Корпоративное обучение:</vt:lpstr>
      <vt:lpstr>О компании</vt:lpstr>
      <vt:lpstr>Мои обязанности</vt:lpstr>
      <vt:lpstr>Ученье – свет!</vt:lpstr>
      <vt:lpstr>Грядут перемены…</vt:lpstr>
      <vt:lpstr>Презентация PowerPoint</vt:lpstr>
      <vt:lpstr>А именно:</vt:lpstr>
      <vt:lpstr>Презентация PowerPoint</vt:lpstr>
      <vt:lpstr>Документооборот. Куда девать макулатуру?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Реалии современного рекрутмента </vt:lpstr>
      <vt:lpstr>Современный тип руководства </vt:lpstr>
      <vt:lpstr>        Кадровое агенство «Империя Кадров»   Краткая характеристика </vt:lpstr>
      <vt:lpstr>Обязанности практиканта</vt:lpstr>
      <vt:lpstr> Кадровое агенство «Империя Кадров» </vt:lpstr>
      <vt:lpstr>       </vt:lpstr>
      <vt:lpstr>Краткая характеристика компании  HAYS </vt:lpstr>
      <vt:lpstr>Презентация PowerPoint</vt:lpstr>
      <vt:lpstr>Презентация PowerPoint</vt:lpstr>
      <vt:lpstr>Презентация PowerPoint</vt:lpstr>
      <vt:lpstr> Обязанности и задачи</vt:lpstr>
      <vt:lpstr>Презентация PowerPoint</vt:lpstr>
      <vt:lpstr>Презентация PowerPoint</vt:lpstr>
      <vt:lpstr>Презентация PowerPoint</vt:lpstr>
      <vt:lpstr>Удержи сотрудника! Если сможешь…</vt:lpstr>
      <vt:lpstr>Презентация PowerPoint</vt:lpstr>
      <vt:lpstr>Как это сказывается на компании?</vt:lpstr>
      <vt:lpstr>Причины текучести кадров</vt:lpstr>
      <vt:lpstr>Презентация PowerPoint</vt:lpstr>
      <vt:lpstr>Как повысить лояльность?</vt:lpstr>
      <vt:lpstr>Презентация PowerPoint</vt:lpstr>
      <vt:lpstr>Презентация PowerPoint</vt:lpstr>
      <vt:lpstr>Презентация PowerPoint</vt:lpstr>
      <vt:lpstr>Где производит?</vt:lpstr>
      <vt:lpstr>Что производит?</vt:lpstr>
      <vt:lpstr> Вред пластиковых отходов</vt:lpstr>
      <vt:lpstr> Мусорные мины замедленного действия</vt:lpstr>
      <vt:lpstr>Мои обязанности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Не кнут, не пряник, а комфорт</vt:lpstr>
      <vt:lpstr>Сравнительный анализ корпоративной культуры в России и за рубежом</vt:lpstr>
      <vt:lpstr>Обучение штата</vt:lpstr>
      <vt:lpstr>Как работают в SAP</vt:lpstr>
      <vt:lpstr>Офисы компании в России и за рубежом</vt:lpstr>
      <vt:lpstr>Офисы компании в России и за рубежом</vt:lpstr>
      <vt:lpstr>Офисы компании в России и за рубежом</vt:lpstr>
      <vt:lpstr>Маленький бизнес в маленьком городе. Как это бывает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Корпоративное обучение:</dc:title>
  <dc:creator>Diana Mac</dc:creator>
  <cp:lastModifiedBy>Свинцицкая Наталья Сергеевна</cp:lastModifiedBy>
  <cp:revision>31</cp:revision>
  <dcterms:created xsi:type="dcterms:W3CDTF">2019-05-23T10:46:26Z</dcterms:created>
  <dcterms:modified xsi:type="dcterms:W3CDTF">2019-05-29T11:41:17Z</dcterms:modified>
</cp:coreProperties>
</file>